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6858000" cx="12192000"/>
  <p:notesSz cx="9388475" cy="7102475"/>
  <p:embeddedFontLst>
    <p:embeddedFont>
      <p:font typeface="Bebas Neue"/>
      <p:regular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1" roundtripDataSignature="AMtx7mictwVpBJEX5mXZZXrSi/1LAPvPR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customschemas.google.com/relationships/presentationmetadata" Target="metadata"/><Relationship Id="rId30" Type="http://schemas.openxmlformats.org/officeDocument/2006/relationships/font" Target="fonts/BebasNeue-regular.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1" y="0"/>
            <a:ext cx="4068339" cy="356357"/>
          </a:xfrm>
          <a:prstGeom prst="rect">
            <a:avLst/>
          </a:prstGeom>
          <a:noFill/>
          <a:ln>
            <a:noFill/>
          </a:ln>
        </p:spPr>
        <p:txBody>
          <a:bodyPr anchorCtr="0" anchor="t" bIns="46650" lIns="93325" spcFirstLastPara="1" rIns="93325" wrap="square" tIns="4665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5317964" y="0"/>
            <a:ext cx="4068339" cy="356357"/>
          </a:xfrm>
          <a:prstGeom prst="rect">
            <a:avLst/>
          </a:prstGeom>
          <a:noFill/>
          <a:ln>
            <a:noFill/>
          </a:ln>
        </p:spPr>
        <p:txBody>
          <a:bodyPr anchorCtr="0" anchor="t" bIns="46650" lIns="93325" spcFirstLastPara="1" rIns="93325" wrap="square" tIns="4665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938848" y="3418067"/>
            <a:ext cx="7510780" cy="2796600"/>
          </a:xfrm>
          <a:prstGeom prst="rect">
            <a:avLst/>
          </a:prstGeom>
          <a:noFill/>
          <a:ln>
            <a:noFill/>
          </a:ln>
        </p:spPr>
        <p:txBody>
          <a:bodyPr anchorCtr="0" anchor="t" bIns="46650" lIns="93325" spcFirstLastPara="1" rIns="93325" wrap="square" tIns="4665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1" y="6746121"/>
            <a:ext cx="4068339" cy="356356"/>
          </a:xfrm>
          <a:prstGeom prst="rect">
            <a:avLst/>
          </a:prstGeom>
          <a:noFill/>
          <a:ln>
            <a:noFill/>
          </a:ln>
        </p:spPr>
        <p:txBody>
          <a:bodyPr anchorCtr="0" anchor="b" bIns="46650" lIns="93325" spcFirstLastPara="1" rIns="93325" wrap="square" tIns="4665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5317964" y="6746121"/>
            <a:ext cx="4068339" cy="356356"/>
          </a:xfrm>
          <a:prstGeom prst="rect">
            <a:avLst/>
          </a:prstGeom>
          <a:noFill/>
          <a:ln>
            <a:noFill/>
          </a:ln>
        </p:spPr>
        <p:txBody>
          <a:bodyPr anchorCtr="0" anchor="b" bIns="46650" lIns="93325" spcFirstLastPara="1" rIns="93325" wrap="square" tIns="4665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1: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9" name="Google Shape;119;p1:notes"/>
          <p:cNvSpPr txBox="1"/>
          <p:nvPr>
            <p:ph idx="1" type="body"/>
          </p:nvPr>
        </p:nvSpPr>
        <p:spPr>
          <a:xfrm>
            <a:off x="938848" y="3418067"/>
            <a:ext cx="7510780" cy="2796600"/>
          </a:xfrm>
          <a:prstGeom prst="rect">
            <a:avLst/>
          </a:prstGeom>
          <a:noFill/>
          <a:ln>
            <a:noFill/>
          </a:ln>
        </p:spPr>
        <p:txBody>
          <a:bodyPr anchorCtr="0" anchor="t" bIns="46650" lIns="93325" spcFirstLastPara="1" rIns="93325" wrap="square" tIns="46650">
            <a:normAutofit/>
          </a:bodyPr>
          <a:lstStyle/>
          <a:p>
            <a:pPr indent="0" lvl="0" marL="0" rtl="0" algn="l">
              <a:spcBef>
                <a:spcPts val="0"/>
              </a:spcBef>
              <a:spcAft>
                <a:spcPts val="0"/>
              </a:spcAft>
              <a:buNone/>
            </a:pPr>
            <a:r>
              <a:t/>
            </a:r>
            <a:endParaRPr/>
          </a:p>
        </p:txBody>
      </p:sp>
      <p:sp>
        <p:nvSpPr>
          <p:cNvPr id="120" name="Google Shape;120;p1:notes"/>
          <p:cNvSpPr txBox="1"/>
          <p:nvPr>
            <p:ph idx="12" type="sldNum"/>
          </p:nvPr>
        </p:nvSpPr>
        <p:spPr>
          <a:xfrm>
            <a:off x="5317964" y="6746121"/>
            <a:ext cx="4068339" cy="356356"/>
          </a:xfrm>
          <a:prstGeom prst="rect">
            <a:avLst/>
          </a:prstGeom>
          <a:noFill/>
          <a:ln>
            <a:noFill/>
          </a:ln>
        </p:spPr>
        <p:txBody>
          <a:bodyPr anchorCtr="0" anchor="b" bIns="46650" lIns="93325" spcFirstLastPara="1" rIns="93325" wrap="square" tIns="46650">
            <a:no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0: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03" name="Google Shape;203;p10: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1: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11" name="Google Shape;211;p11: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2: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20" name="Google Shape;220;p12: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3: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29" name="Google Shape;229;p13: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4: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38" name="Google Shape;238;p14: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5: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46" name="Google Shape;246;p15: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6: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55" name="Google Shape;255;p16: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7: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64" name="Google Shape;264;p17: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8: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73" name="Google Shape;273;p18: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9: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81" name="Google Shape;281;p19: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2: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129" name="Google Shape;129;p2: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20: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89" name="Google Shape;289;p20: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21: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298" name="Google Shape;298;p21: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22: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307" name="Google Shape;307;p22: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23: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316" name="Google Shape;316;p23: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24: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325" name="Google Shape;325;p24: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25: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333" name="Google Shape;333;p25: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3: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137" name="Google Shape;137;p3: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4: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146" name="Google Shape;146;p4: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5: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Google Shape;155;p5:notes"/>
          <p:cNvSpPr txBox="1"/>
          <p:nvPr>
            <p:ph idx="1" type="body"/>
          </p:nvPr>
        </p:nvSpPr>
        <p:spPr>
          <a:xfrm>
            <a:off x="938848" y="3418067"/>
            <a:ext cx="7510780" cy="2796600"/>
          </a:xfrm>
          <a:prstGeom prst="rect">
            <a:avLst/>
          </a:prstGeom>
          <a:noFill/>
          <a:ln>
            <a:noFill/>
          </a:ln>
        </p:spPr>
        <p:txBody>
          <a:bodyPr anchorCtr="0" anchor="t" bIns="46650" lIns="93325" spcFirstLastPara="1" rIns="93325" wrap="square" tIns="46650">
            <a:normAutofit/>
          </a:bodyPr>
          <a:lstStyle/>
          <a:p>
            <a:pPr indent="0" lvl="0" marL="0" rtl="0" algn="l">
              <a:spcBef>
                <a:spcPts val="0"/>
              </a:spcBef>
              <a:spcAft>
                <a:spcPts val="0"/>
              </a:spcAft>
              <a:buNone/>
            </a:pPr>
            <a:r>
              <a:t/>
            </a:r>
            <a:endParaRPr/>
          </a:p>
        </p:txBody>
      </p:sp>
      <p:sp>
        <p:nvSpPr>
          <p:cNvPr id="156" name="Google Shape;156;p5:notes"/>
          <p:cNvSpPr txBox="1"/>
          <p:nvPr>
            <p:ph idx="12" type="sldNum"/>
          </p:nvPr>
        </p:nvSpPr>
        <p:spPr>
          <a:xfrm>
            <a:off x="5317964" y="6746121"/>
            <a:ext cx="4068339" cy="356356"/>
          </a:xfrm>
          <a:prstGeom prst="rect">
            <a:avLst/>
          </a:prstGeom>
          <a:noFill/>
          <a:ln>
            <a:noFill/>
          </a:ln>
        </p:spPr>
        <p:txBody>
          <a:bodyPr anchorCtr="0" anchor="b" bIns="46650" lIns="93325" spcFirstLastPara="1" rIns="93325" wrap="square" tIns="46650">
            <a:no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6: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166" name="Google Shape;166;p6: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7: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175" name="Google Shape;175;p7: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8:notes"/>
          <p:cNvSpPr txBox="1"/>
          <p:nvPr>
            <p:ph idx="1" type="body"/>
          </p:nvPr>
        </p:nvSpPr>
        <p:spPr>
          <a:xfrm>
            <a:off x="938848" y="3418067"/>
            <a:ext cx="7510780" cy="2796600"/>
          </a:xfrm>
          <a:prstGeom prst="rect">
            <a:avLst/>
          </a:prstGeom>
        </p:spPr>
        <p:txBody>
          <a:bodyPr anchorCtr="0" anchor="t" bIns="46650" lIns="93325" spcFirstLastPara="1" rIns="93325" wrap="square" tIns="46650">
            <a:noAutofit/>
          </a:bodyPr>
          <a:lstStyle/>
          <a:p>
            <a:pPr indent="0" lvl="0" marL="0" rtl="0" algn="l">
              <a:spcBef>
                <a:spcPts val="0"/>
              </a:spcBef>
              <a:spcAft>
                <a:spcPts val="0"/>
              </a:spcAft>
              <a:buNone/>
            </a:pPr>
            <a:r>
              <a:t/>
            </a:r>
            <a:endParaRPr/>
          </a:p>
        </p:txBody>
      </p:sp>
      <p:sp>
        <p:nvSpPr>
          <p:cNvPr id="184" name="Google Shape;184;p8: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9:notes"/>
          <p:cNvSpPr/>
          <p:nvPr>
            <p:ph idx="2" type="sldImg"/>
          </p:nvPr>
        </p:nvSpPr>
        <p:spPr>
          <a:xfrm>
            <a:off x="2563813" y="887413"/>
            <a:ext cx="4260850" cy="23971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p9:notes"/>
          <p:cNvSpPr txBox="1"/>
          <p:nvPr>
            <p:ph idx="1" type="body"/>
          </p:nvPr>
        </p:nvSpPr>
        <p:spPr>
          <a:xfrm>
            <a:off x="938848" y="3418067"/>
            <a:ext cx="7510780" cy="2796600"/>
          </a:xfrm>
          <a:prstGeom prst="rect">
            <a:avLst/>
          </a:prstGeom>
          <a:noFill/>
          <a:ln>
            <a:noFill/>
          </a:ln>
        </p:spPr>
        <p:txBody>
          <a:bodyPr anchorCtr="0" anchor="t" bIns="46650" lIns="93325" spcFirstLastPara="1" rIns="93325" wrap="square" tIns="46650">
            <a:normAutofit/>
          </a:bodyPr>
          <a:lstStyle/>
          <a:p>
            <a:pPr indent="0" lvl="0" marL="0" rtl="0" algn="l">
              <a:spcBef>
                <a:spcPts val="0"/>
              </a:spcBef>
              <a:spcAft>
                <a:spcPts val="0"/>
              </a:spcAft>
              <a:buNone/>
            </a:pPr>
            <a:r>
              <a:t/>
            </a:r>
            <a:endParaRPr/>
          </a:p>
        </p:txBody>
      </p:sp>
      <p:sp>
        <p:nvSpPr>
          <p:cNvPr id="194" name="Google Shape;194;p9:notes"/>
          <p:cNvSpPr txBox="1"/>
          <p:nvPr>
            <p:ph idx="12" type="sldNum"/>
          </p:nvPr>
        </p:nvSpPr>
        <p:spPr>
          <a:xfrm>
            <a:off x="5317964" y="6746121"/>
            <a:ext cx="4068339" cy="356356"/>
          </a:xfrm>
          <a:prstGeom prst="rect">
            <a:avLst/>
          </a:prstGeom>
          <a:noFill/>
          <a:ln>
            <a:noFill/>
          </a:ln>
        </p:spPr>
        <p:txBody>
          <a:bodyPr anchorCtr="0" anchor="b" bIns="46650" lIns="93325" spcFirstLastPara="1" rIns="93325" wrap="square" tIns="46650">
            <a:no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8" name="Shape 18"/>
        <p:cNvGrpSpPr/>
        <p:nvPr/>
      </p:nvGrpSpPr>
      <p:grpSpPr>
        <a:xfrm>
          <a:off x="0" y="0"/>
          <a:ext cx="0" cy="0"/>
          <a:chOff x="0" y="0"/>
          <a:chExt cx="0" cy="0"/>
        </a:xfrm>
      </p:grpSpPr>
      <p:sp>
        <p:nvSpPr>
          <p:cNvPr id="19" name="Google Shape;19;p27"/>
          <p:cNvSpPr/>
          <p:nvPr/>
        </p:nvSpPr>
        <p:spPr>
          <a:xfrm>
            <a:off x="3177"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7"/>
          <p:cNvSpPr/>
          <p:nvPr/>
        </p:nvSpPr>
        <p:spPr>
          <a:xfrm>
            <a:off x="17"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7"/>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Bebas Neue"/>
              <a:buNone/>
              <a:defRPr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27"/>
          <p:cNvSpPr txBox="1"/>
          <p:nvPr>
            <p:ph idx="1" type="subTitle"/>
          </p:nvPr>
        </p:nvSpPr>
        <p:spPr>
          <a:xfrm>
            <a:off x="1100051" y="4455621"/>
            <a:ext cx="10058400" cy="11430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200"/>
              </a:spcBef>
              <a:spcAft>
                <a:spcPts val="0"/>
              </a:spcAft>
              <a:buSzPts val="2400"/>
              <a:buNone/>
              <a:defRPr sz="2400" cap="none">
                <a:solidFill>
                  <a:schemeClr val="dk2"/>
                </a:solidFill>
                <a:latin typeface="Bebas Neue"/>
                <a:ea typeface="Bebas Neue"/>
                <a:cs typeface="Bebas Neue"/>
                <a:sym typeface="Bebas Neue"/>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sp>
        <p:nvSpPr>
          <p:cNvPr id="23" name="Google Shape;23;p27"/>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7"/>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5" name="Google Shape;25;p27"/>
          <p:cNvCxnSpPr/>
          <p:nvPr/>
        </p:nvCxnSpPr>
        <p:spPr>
          <a:xfrm>
            <a:off x="1207659" y="4343400"/>
            <a:ext cx="9875520" cy="0"/>
          </a:xfrm>
          <a:prstGeom prst="straightConnector1">
            <a:avLst/>
          </a:prstGeom>
          <a:noFill/>
          <a:ln cap="flat" cmpd="sng" w="9525">
            <a:solidFill>
              <a:srgbClr val="7F7F7F"/>
            </a:solidFill>
            <a:prstDash val="solid"/>
            <a:round/>
            <a:headEnd len="sm" w="sm" type="none"/>
            <a:tailEnd len="sm" w="sm" type="none"/>
          </a:ln>
        </p:spPr>
      </p:cxnSp>
      <p:pic>
        <p:nvPicPr>
          <p:cNvPr descr="A picture containing text, clipart&#10;&#10;Description automatically generated" id="26" name="Google Shape;26;p27"/>
          <p:cNvPicPr preferRelativeResize="0"/>
          <p:nvPr/>
        </p:nvPicPr>
        <p:blipFill rotWithShape="1">
          <a:blip r:embed="rId2">
            <a:alphaModFix/>
          </a:blip>
          <a:srcRect b="0" l="0" r="0" t="0"/>
          <a:stretch/>
        </p:blipFill>
        <p:spPr>
          <a:xfrm>
            <a:off x="1153108" y="6503408"/>
            <a:ext cx="1180309" cy="27147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7" name="Shape 87"/>
        <p:cNvGrpSpPr/>
        <p:nvPr/>
      </p:nvGrpSpPr>
      <p:grpSpPr>
        <a:xfrm>
          <a:off x="0" y="0"/>
          <a:ext cx="0" cy="0"/>
          <a:chOff x="0" y="0"/>
          <a:chExt cx="0" cy="0"/>
        </a:xfrm>
      </p:grpSpPr>
      <p:sp>
        <p:nvSpPr>
          <p:cNvPr id="88" name="Google Shape;88;p36"/>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36"/>
          <p:cNvSpPr txBox="1"/>
          <p:nvPr>
            <p:ph idx="1" type="body"/>
          </p:nvPr>
        </p:nvSpPr>
        <p:spPr>
          <a:xfrm rot="5400000">
            <a:off x="4114799" y="-1171787"/>
            <a:ext cx="4023360" cy="10058401"/>
          </a:xfrm>
          <a:prstGeom prst="rect">
            <a:avLst/>
          </a:prstGeom>
          <a:noFill/>
          <a:ln>
            <a:noFill/>
          </a:ln>
        </p:spPr>
        <p:txBody>
          <a:bodyPr anchorCtr="0" anchor="t" bIns="0" lIns="45700" spcFirstLastPara="1" rIns="45700" wrap="square" tIns="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90" name="Google Shape;90;p36"/>
          <p:cNvSpPr txBox="1"/>
          <p:nvPr>
            <p:ph idx="10" type="dt"/>
          </p:nvPr>
        </p:nvSpPr>
        <p:spPr>
          <a:xfrm>
            <a:off x="1097282" y="6459787"/>
            <a:ext cx="2472271"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1" name="Google Shape;91;p36"/>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36"/>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93" name="Shape 93"/>
        <p:cNvGrpSpPr/>
        <p:nvPr/>
      </p:nvGrpSpPr>
      <p:grpSpPr>
        <a:xfrm>
          <a:off x="0" y="0"/>
          <a:ext cx="0" cy="0"/>
          <a:chOff x="0" y="0"/>
          <a:chExt cx="0" cy="0"/>
        </a:xfrm>
      </p:grpSpPr>
      <p:sp>
        <p:nvSpPr>
          <p:cNvPr id="94" name="Google Shape;94;p37"/>
          <p:cNvSpPr/>
          <p:nvPr/>
        </p:nvSpPr>
        <p:spPr>
          <a:xfrm>
            <a:off x="3177"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7"/>
          <p:cNvSpPr/>
          <p:nvPr/>
        </p:nvSpPr>
        <p:spPr>
          <a:xfrm>
            <a:off x="17"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7"/>
          <p:cNvSpPr txBox="1"/>
          <p:nvPr>
            <p:ph type="title"/>
          </p:nvPr>
        </p:nvSpPr>
        <p:spPr>
          <a:xfrm rot="5400000">
            <a:off x="7160640" y="1979041"/>
            <a:ext cx="5757421" cy="26289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37"/>
          <p:cNvSpPr txBox="1"/>
          <p:nvPr>
            <p:ph idx="1" type="body"/>
          </p:nvPr>
        </p:nvSpPr>
        <p:spPr>
          <a:xfrm rot="5400000">
            <a:off x="1826641" y="-573661"/>
            <a:ext cx="5757420" cy="7734300"/>
          </a:xfrm>
          <a:prstGeom prst="rect">
            <a:avLst/>
          </a:prstGeom>
          <a:noFill/>
          <a:ln>
            <a:noFill/>
          </a:ln>
        </p:spPr>
        <p:txBody>
          <a:bodyPr anchorCtr="0" anchor="t" bIns="0" lIns="45700" spcFirstLastPara="1" rIns="45700" wrap="square" tIns="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98" name="Google Shape;98;p37"/>
          <p:cNvSpPr txBox="1"/>
          <p:nvPr>
            <p:ph idx="10" type="dt"/>
          </p:nvPr>
        </p:nvSpPr>
        <p:spPr>
          <a:xfrm>
            <a:off x="1097282" y="6459787"/>
            <a:ext cx="2472271"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9" name="Google Shape;99;p37"/>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37"/>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01" name="Shape 101"/>
        <p:cNvGrpSpPr/>
        <p:nvPr/>
      </p:nvGrpSpPr>
      <p:grpSpPr>
        <a:xfrm>
          <a:off x="0" y="0"/>
          <a:ext cx="0" cy="0"/>
          <a:chOff x="0" y="0"/>
          <a:chExt cx="0" cy="0"/>
        </a:xfrm>
      </p:grpSpPr>
      <p:sp>
        <p:nvSpPr>
          <p:cNvPr id="102" name="Google Shape;102;p38"/>
          <p:cNvSpPr txBox="1"/>
          <p:nvPr>
            <p:ph type="title"/>
          </p:nvPr>
        </p:nvSpPr>
        <p:spPr>
          <a:xfrm>
            <a:off x="609601" y="274638"/>
            <a:ext cx="10970684" cy="1141412"/>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3" name="Google Shape;103;p38"/>
          <p:cNvSpPr txBox="1"/>
          <p:nvPr>
            <p:ph idx="10" type="dt"/>
          </p:nvPr>
        </p:nvSpPr>
        <p:spPr>
          <a:xfrm>
            <a:off x="1097282" y="6459787"/>
            <a:ext cx="2472271"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4" name="Google Shape;104;p38"/>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38"/>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050" u="none" cap="none" strike="noStrike">
                <a:solidFill>
                  <a:srgbClr val="FFFFFF"/>
                </a:solidFill>
                <a:latin typeface="Cambria"/>
                <a:ea typeface="Cambria"/>
                <a:cs typeface="Cambria"/>
                <a:sym typeface="Cambria"/>
              </a:defRPr>
            </a:lvl1pPr>
            <a:lvl2pPr indent="0" lvl="1" marL="0" marR="0" algn="r">
              <a:spcBef>
                <a:spcPts val="0"/>
              </a:spcBef>
              <a:buNone/>
              <a:defRPr b="0" i="0" sz="1050" u="none" cap="none" strike="noStrike">
                <a:solidFill>
                  <a:srgbClr val="FFFFFF"/>
                </a:solidFill>
                <a:latin typeface="Cambria"/>
                <a:ea typeface="Cambria"/>
                <a:cs typeface="Cambria"/>
                <a:sym typeface="Cambria"/>
              </a:defRPr>
            </a:lvl2pPr>
            <a:lvl3pPr indent="0" lvl="2" marL="0" marR="0" algn="r">
              <a:spcBef>
                <a:spcPts val="0"/>
              </a:spcBef>
              <a:buNone/>
              <a:defRPr b="0" i="0" sz="1050" u="none" cap="none" strike="noStrike">
                <a:solidFill>
                  <a:srgbClr val="FFFFFF"/>
                </a:solidFill>
                <a:latin typeface="Cambria"/>
                <a:ea typeface="Cambria"/>
                <a:cs typeface="Cambria"/>
                <a:sym typeface="Cambria"/>
              </a:defRPr>
            </a:lvl3pPr>
            <a:lvl4pPr indent="0" lvl="3" marL="0" marR="0" algn="r">
              <a:spcBef>
                <a:spcPts val="0"/>
              </a:spcBef>
              <a:buNone/>
              <a:defRPr b="0" i="0" sz="1050" u="none" cap="none" strike="noStrike">
                <a:solidFill>
                  <a:srgbClr val="FFFFFF"/>
                </a:solidFill>
                <a:latin typeface="Cambria"/>
                <a:ea typeface="Cambria"/>
                <a:cs typeface="Cambria"/>
                <a:sym typeface="Cambria"/>
              </a:defRPr>
            </a:lvl4pPr>
            <a:lvl5pPr indent="0" lvl="4" marL="0" marR="0" algn="r">
              <a:spcBef>
                <a:spcPts val="0"/>
              </a:spcBef>
              <a:buNone/>
              <a:defRPr b="0" i="0" sz="1050" u="none" cap="none" strike="noStrike">
                <a:solidFill>
                  <a:srgbClr val="FFFFFF"/>
                </a:solidFill>
                <a:latin typeface="Cambria"/>
                <a:ea typeface="Cambria"/>
                <a:cs typeface="Cambria"/>
                <a:sym typeface="Cambria"/>
              </a:defRPr>
            </a:lvl5pPr>
            <a:lvl6pPr indent="0" lvl="5" marL="0" marR="0" algn="r">
              <a:spcBef>
                <a:spcPts val="0"/>
              </a:spcBef>
              <a:buNone/>
              <a:defRPr b="0" i="0" sz="1050" u="none" cap="none" strike="noStrike">
                <a:solidFill>
                  <a:srgbClr val="FFFFFF"/>
                </a:solidFill>
                <a:latin typeface="Cambria"/>
                <a:ea typeface="Cambria"/>
                <a:cs typeface="Cambria"/>
                <a:sym typeface="Cambria"/>
              </a:defRPr>
            </a:lvl6pPr>
            <a:lvl7pPr indent="0" lvl="6" marL="0" marR="0" algn="r">
              <a:spcBef>
                <a:spcPts val="0"/>
              </a:spcBef>
              <a:buNone/>
              <a:defRPr b="0" i="0" sz="1050" u="none" cap="none" strike="noStrike">
                <a:solidFill>
                  <a:srgbClr val="FFFFFF"/>
                </a:solidFill>
                <a:latin typeface="Cambria"/>
                <a:ea typeface="Cambria"/>
                <a:cs typeface="Cambria"/>
                <a:sym typeface="Cambria"/>
              </a:defRPr>
            </a:lvl7pPr>
            <a:lvl8pPr indent="0" lvl="7" marL="0" marR="0" algn="r">
              <a:spcBef>
                <a:spcPts val="0"/>
              </a:spcBef>
              <a:buNone/>
              <a:defRPr b="0" i="0" sz="1050" u="none" cap="none" strike="noStrike">
                <a:solidFill>
                  <a:srgbClr val="FFFFFF"/>
                </a:solidFill>
                <a:latin typeface="Cambria"/>
                <a:ea typeface="Cambria"/>
                <a:cs typeface="Cambria"/>
                <a:sym typeface="Cambria"/>
              </a:defRPr>
            </a:lvl8pPr>
            <a:lvl9pPr indent="0" lvl="8" marL="0" marR="0" algn="r">
              <a:spcBef>
                <a:spcPts val="0"/>
              </a:spcBef>
              <a:buNone/>
              <a:defRPr b="0" i="0" sz="1050" u="none" cap="none" strike="noStrike">
                <a:solidFill>
                  <a:srgbClr val="FFFFFF"/>
                </a:solidFill>
                <a:latin typeface="Cambria"/>
                <a:ea typeface="Cambria"/>
                <a:cs typeface="Cambria"/>
                <a:sym typeface="Cambr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able" type="tbl">
  <p:cSld name="TABLE">
    <p:spTree>
      <p:nvGrpSpPr>
        <p:cNvPr id="106" name="Shape 106"/>
        <p:cNvGrpSpPr/>
        <p:nvPr/>
      </p:nvGrpSpPr>
      <p:grpSpPr>
        <a:xfrm>
          <a:off x="0" y="0"/>
          <a:ext cx="0" cy="0"/>
          <a:chOff x="0" y="0"/>
          <a:chExt cx="0" cy="0"/>
        </a:xfrm>
      </p:grpSpPr>
      <p:sp>
        <p:nvSpPr>
          <p:cNvPr id="107" name="Google Shape;107;p39"/>
          <p:cNvSpPr txBox="1"/>
          <p:nvPr>
            <p:ph type="title"/>
          </p:nvPr>
        </p:nvSpPr>
        <p:spPr>
          <a:xfrm>
            <a:off x="914400" y="609600"/>
            <a:ext cx="10363200" cy="11430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39"/>
          <p:cNvSpPr txBox="1"/>
          <p:nvPr>
            <p:ph idx="10" type="dt"/>
          </p:nvPr>
        </p:nvSpPr>
        <p:spPr>
          <a:xfrm>
            <a:off x="1097282" y="6459787"/>
            <a:ext cx="2472271"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9" name="Google Shape;109;p39"/>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39"/>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050" u="none" cap="none" strike="noStrike">
                <a:solidFill>
                  <a:srgbClr val="FFFFFF"/>
                </a:solidFill>
                <a:latin typeface="Arial"/>
                <a:ea typeface="Arial"/>
                <a:cs typeface="Arial"/>
                <a:sym typeface="Arial"/>
              </a:defRPr>
            </a:lvl1pPr>
            <a:lvl2pPr indent="0" lvl="1" marL="0" marR="0" algn="r">
              <a:spcBef>
                <a:spcPts val="0"/>
              </a:spcBef>
              <a:buNone/>
              <a:defRPr b="0" i="0" sz="1050" u="none" cap="none" strike="noStrike">
                <a:solidFill>
                  <a:srgbClr val="FFFFFF"/>
                </a:solidFill>
                <a:latin typeface="Arial"/>
                <a:ea typeface="Arial"/>
                <a:cs typeface="Arial"/>
                <a:sym typeface="Arial"/>
              </a:defRPr>
            </a:lvl2pPr>
            <a:lvl3pPr indent="0" lvl="2" marL="0" marR="0" algn="r">
              <a:spcBef>
                <a:spcPts val="0"/>
              </a:spcBef>
              <a:buNone/>
              <a:defRPr b="0" i="0" sz="1050" u="none" cap="none" strike="noStrike">
                <a:solidFill>
                  <a:srgbClr val="FFFFFF"/>
                </a:solidFill>
                <a:latin typeface="Arial"/>
                <a:ea typeface="Arial"/>
                <a:cs typeface="Arial"/>
                <a:sym typeface="Arial"/>
              </a:defRPr>
            </a:lvl3pPr>
            <a:lvl4pPr indent="0" lvl="3" marL="0" marR="0" algn="r">
              <a:spcBef>
                <a:spcPts val="0"/>
              </a:spcBef>
              <a:buNone/>
              <a:defRPr b="0" i="0" sz="1050" u="none" cap="none" strike="noStrike">
                <a:solidFill>
                  <a:srgbClr val="FFFFFF"/>
                </a:solidFill>
                <a:latin typeface="Arial"/>
                <a:ea typeface="Arial"/>
                <a:cs typeface="Arial"/>
                <a:sym typeface="Arial"/>
              </a:defRPr>
            </a:lvl4pPr>
            <a:lvl5pPr indent="0" lvl="4" marL="0" marR="0" algn="r">
              <a:spcBef>
                <a:spcPts val="0"/>
              </a:spcBef>
              <a:buNone/>
              <a:defRPr b="0" i="0" sz="1050" u="none" cap="none" strike="noStrike">
                <a:solidFill>
                  <a:srgbClr val="FFFFFF"/>
                </a:solidFill>
                <a:latin typeface="Arial"/>
                <a:ea typeface="Arial"/>
                <a:cs typeface="Arial"/>
                <a:sym typeface="Arial"/>
              </a:defRPr>
            </a:lvl5pPr>
            <a:lvl6pPr indent="0" lvl="5" marL="0" marR="0" algn="r">
              <a:spcBef>
                <a:spcPts val="0"/>
              </a:spcBef>
              <a:buNone/>
              <a:defRPr b="0" i="0" sz="1050" u="none" cap="none" strike="noStrike">
                <a:solidFill>
                  <a:srgbClr val="FFFFFF"/>
                </a:solidFill>
                <a:latin typeface="Arial"/>
                <a:ea typeface="Arial"/>
                <a:cs typeface="Arial"/>
                <a:sym typeface="Arial"/>
              </a:defRPr>
            </a:lvl6pPr>
            <a:lvl7pPr indent="0" lvl="6" marL="0" marR="0" algn="r">
              <a:spcBef>
                <a:spcPts val="0"/>
              </a:spcBef>
              <a:buNone/>
              <a:defRPr b="0" i="0" sz="1050" u="none" cap="none" strike="noStrike">
                <a:solidFill>
                  <a:srgbClr val="FFFFFF"/>
                </a:solidFill>
                <a:latin typeface="Arial"/>
                <a:ea typeface="Arial"/>
                <a:cs typeface="Arial"/>
                <a:sym typeface="Arial"/>
              </a:defRPr>
            </a:lvl7pPr>
            <a:lvl8pPr indent="0" lvl="7" marL="0" marR="0" algn="r">
              <a:spcBef>
                <a:spcPts val="0"/>
              </a:spcBef>
              <a:buNone/>
              <a:defRPr b="0" i="0" sz="1050" u="none" cap="none" strike="noStrike">
                <a:solidFill>
                  <a:srgbClr val="FFFFFF"/>
                </a:solidFill>
                <a:latin typeface="Arial"/>
                <a:ea typeface="Arial"/>
                <a:cs typeface="Arial"/>
                <a:sym typeface="Arial"/>
              </a:defRPr>
            </a:lvl8pPr>
            <a:lvl9pPr indent="0" lvl="8" marL="0" marR="0" algn="r">
              <a:spcBef>
                <a:spcPts val="0"/>
              </a:spcBef>
              <a:buNone/>
              <a:defRPr b="0" i="0" sz="105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111" name="Shape 111"/>
        <p:cNvGrpSpPr/>
        <p:nvPr/>
      </p:nvGrpSpPr>
      <p:grpSpPr>
        <a:xfrm>
          <a:off x="0" y="0"/>
          <a:ext cx="0" cy="0"/>
          <a:chOff x="0" y="0"/>
          <a:chExt cx="0" cy="0"/>
        </a:xfrm>
      </p:grpSpPr>
      <p:sp>
        <p:nvSpPr>
          <p:cNvPr id="112" name="Google Shape;112;p40"/>
          <p:cNvSpPr txBox="1"/>
          <p:nvPr>
            <p:ph type="title"/>
          </p:nvPr>
        </p:nvSpPr>
        <p:spPr>
          <a:xfrm>
            <a:off x="677335" y="609600"/>
            <a:ext cx="8596668" cy="3403600"/>
          </a:xfrm>
          <a:prstGeom prst="rect">
            <a:avLst/>
          </a:prstGeom>
          <a:noFill/>
          <a:ln>
            <a:noFill/>
          </a:ln>
        </p:spPr>
        <p:txBody>
          <a:bodyPr anchorCtr="0" anchor="ctr" bIns="45700" lIns="91425" spcFirstLastPara="1" rIns="91425" wrap="square" tIns="45700">
            <a:normAutofit/>
          </a:bodyPr>
          <a:lstStyle>
            <a:lvl1pPr lvl="0" algn="l">
              <a:lnSpc>
                <a:spcPct val="85000"/>
              </a:lnSpc>
              <a:spcBef>
                <a:spcPts val="0"/>
              </a:spcBef>
              <a:spcAft>
                <a:spcPts val="0"/>
              </a:spcAft>
              <a:buClr>
                <a:srgbClr val="3F3F3F"/>
              </a:buClr>
              <a:buSzPts val="3300"/>
              <a:buFont typeface="Bebas Neue"/>
              <a:buNone/>
              <a:defRPr b="0" sz="33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40"/>
          <p:cNvSpPr txBox="1"/>
          <p:nvPr>
            <p:ph idx="1" type="body"/>
          </p:nvPr>
        </p:nvSpPr>
        <p:spPr>
          <a:xfrm>
            <a:off x="677335" y="4470400"/>
            <a:ext cx="8596668" cy="1570962"/>
          </a:xfrm>
          <a:prstGeom prst="rect">
            <a:avLst/>
          </a:prstGeom>
          <a:noFill/>
          <a:ln>
            <a:noFill/>
          </a:ln>
        </p:spPr>
        <p:txBody>
          <a:bodyPr anchorCtr="0" anchor="ctr" bIns="45700" lIns="0" spcFirstLastPara="1" rIns="0" wrap="square" tIns="45700">
            <a:normAutofit/>
          </a:bodyPr>
          <a:lstStyle>
            <a:lvl1pPr indent="-228600" lvl="0" marL="457200" algn="l">
              <a:lnSpc>
                <a:spcPct val="90000"/>
              </a:lnSpc>
              <a:spcBef>
                <a:spcPts val="1200"/>
              </a:spcBef>
              <a:spcAft>
                <a:spcPts val="0"/>
              </a:spcAft>
              <a:buSzPts val="1350"/>
              <a:buNone/>
              <a:defRPr sz="1350">
                <a:solidFill>
                  <a:srgbClr val="3F3F3F"/>
                </a:solidFill>
              </a:defRPr>
            </a:lvl1pPr>
            <a:lvl2pPr indent="-228600" lvl="1" marL="914400" algn="l">
              <a:lnSpc>
                <a:spcPct val="90000"/>
              </a:lnSpc>
              <a:spcBef>
                <a:spcPts val="200"/>
              </a:spcBef>
              <a:spcAft>
                <a:spcPts val="0"/>
              </a:spcAft>
              <a:buSzPts val="1350"/>
              <a:buNone/>
              <a:defRPr sz="1350">
                <a:solidFill>
                  <a:srgbClr val="888888"/>
                </a:solidFill>
              </a:defRPr>
            </a:lvl2pPr>
            <a:lvl3pPr indent="-228600" lvl="2" marL="1371600" algn="l">
              <a:lnSpc>
                <a:spcPct val="90000"/>
              </a:lnSpc>
              <a:spcBef>
                <a:spcPts val="400"/>
              </a:spcBef>
              <a:spcAft>
                <a:spcPts val="0"/>
              </a:spcAft>
              <a:buSzPts val="1200"/>
              <a:buNone/>
              <a:defRPr sz="1200">
                <a:solidFill>
                  <a:srgbClr val="888888"/>
                </a:solidFill>
              </a:defRPr>
            </a:lvl3pPr>
            <a:lvl4pPr indent="-228600" lvl="3" marL="1828800" algn="l">
              <a:lnSpc>
                <a:spcPct val="90000"/>
              </a:lnSpc>
              <a:spcBef>
                <a:spcPts val="400"/>
              </a:spcBef>
              <a:spcAft>
                <a:spcPts val="0"/>
              </a:spcAft>
              <a:buSzPts val="1050"/>
              <a:buNone/>
              <a:defRPr sz="1050">
                <a:solidFill>
                  <a:srgbClr val="888888"/>
                </a:solidFill>
              </a:defRPr>
            </a:lvl4pPr>
            <a:lvl5pPr indent="-228600" lvl="4" marL="2286000" algn="l">
              <a:lnSpc>
                <a:spcPct val="90000"/>
              </a:lnSpc>
              <a:spcBef>
                <a:spcPts val="400"/>
              </a:spcBef>
              <a:spcAft>
                <a:spcPts val="0"/>
              </a:spcAft>
              <a:buSzPts val="1050"/>
              <a:buNone/>
              <a:defRPr sz="1050">
                <a:solidFill>
                  <a:srgbClr val="888888"/>
                </a:solidFill>
              </a:defRPr>
            </a:lvl5pPr>
            <a:lvl6pPr indent="-228600" lvl="5" marL="2743200" algn="l">
              <a:lnSpc>
                <a:spcPct val="90000"/>
              </a:lnSpc>
              <a:spcBef>
                <a:spcPts val="400"/>
              </a:spcBef>
              <a:spcAft>
                <a:spcPts val="0"/>
              </a:spcAft>
              <a:buSzPts val="1050"/>
              <a:buNone/>
              <a:defRPr sz="1050">
                <a:solidFill>
                  <a:srgbClr val="888888"/>
                </a:solidFill>
              </a:defRPr>
            </a:lvl6pPr>
            <a:lvl7pPr indent="-228600" lvl="6" marL="3200400" algn="l">
              <a:lnSpc>
                <a:spcPct val="90000"/>
              </a:lnSpc>
              <a:spcBef>
                <a:spcPts val="400"/>
              </a:spcBef>
              <a:spcAft>
                <a:spcPts val="0"/>
              </a:spcAft>
              <a:buSzPts val="1050"/>
              <a:buNone/>
              <a:defRPr sz="1050">
                <a:solidFill>
                  <a:srgbClr val="888888"/>
                </a:solidFill>
              </a:defRPr>
            </a:lvl7pPr>
            <a:lvl8pPr indent="-228600" lvl="7" marL="3657600" algn="l">
              <a:lnSpc>
                <a:spcPct val="90000"/>
              </a:lnSpc>
              <a:spcBef>
                <a:spcPts val="400"/>
              </a:spcBef>
              <a:spcAft>
                <a:spcPts val="0"/>
              </a:spcAft>
              <a:buSzPts val="1050"/>
              <a:buNone/>
              <a:defRPr sz="1050">
                <a:solidFill>
                  <a:srgbClr val="888888"/>
                </a:solidFill>
              </a:defRPr>
            </a:lvl8pPr>
            <a:lvl9pPr indent="-228600" lvl="8" marL="4114800" algn="l">
              <a:lnSpc>
                <a:spcPct val="90000"/>
              </a:lnSpc>
              <a:spcBef>
                <a:spcPts val="400"/>
              </a:spcBef>
              <a:spcAft>
                <a:spcPts val="400"/>
              </a:spcAft>
              <a:buSzPts val="1050"/>
              <a:buNone/>
              <a:defRPr sz="1050">
                <a:solidFill>
                  <a:srgbClr val="888888"/>
                </a:solidFill>
              </a:defRPr>
            </a:lvl9pPr>
          </a:lstStyle>
          <a:p/>
        </p:txBody>
      </p:sp>
      <p:sp>
        <p:nvSpPr>
          <p:cNvPr id="114" name="Google Shape;114;p40"/>
          <p:cNvSpPr txBox="1"/>
          <p:nvPr>
            <p:ph idx="10" type="dt"/>
          </p:nvPr>
        </p:nvSpPr>
        <p:spPr>
          <a:xfrm>
            <a:off x="1097282" y="6459787"/>
            <a:ext cx="2472271"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15" name="Google Shape;115;p40"/>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40"/>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7" name="Shape 27"/>
        <p:cNvGrpSpPr/>
        <p:nvPr/>
      </p:nvGrpSpPr>
      <p:grpSpPr>
        <a:xfrm>
          <a:off x="0" y="0"/>
          <a:ext cx="0" cy="0"/>
          <a:chOff x="0" y="0"/>
          <a:chExt cx="0" cy="0"/>
        </a:xfrm>
      </p:grpSpPr>
      <p:sp>
        <p:nvSpPr>
          <p:cNvPr id="28" name="Google Shape;28;p28"/>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8"/>
          <p:cNvSpPr txBox="1"/>
          <p:nvPr>
            <p:ph idx="1" type="body"/>
          </p:nvPr>
        </p:nvSpPr>
        <p:spPr>
          <a:xfrm>
            <a:off x="1097279" y="1845734"/>
            <a:ext cx="10058401" cy="40233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30" name="Google Shape;30;p28"/>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8"/>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descr="A picture containing text, clipart&#10;&#10;Description automatically generated" id="32" name="Google Shape;32;p28"/>
          <p:cNvPicPr preferRelativeResize="0"/>
          <p:nvPr/>
        </p:nvPicPr>
        <p:blipFill rotWithShape="1">
          <a:blip r:embed="rId2">
            <a:alphaModFix/>
          </a:blip>
          <a:srcRect b="0" l="0" r="0" t="0"/>
          <a:stretch/>
        </p:blipFill>
        <p:spPr>
          <a:xfrm>
            <a:off x="1153108" y="6503408"/>
            <a:ext cx="1180309" cy="27147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9"/>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9"/>
          <p:cNvSpPr txBox="1"/>
          <p:nvPr>
            <p:ph idx="1" type="body"/>
          </p:nvPr>
        </p:nvSpPr>
        <p:spPr>
          <a:xfrm>
            <a:off x="1097280" y="1845734"/>
            <a:ext cx="4937760" cy="40233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36" name="Google Shape;36;p29"/>
          <p:cNvSpPr txBox="1"/>
          <p:nvPr>
            <p:ph idx="2" type="body"/>
          </p:nvPr>
        </p:nvSpPr>
        <p:spPr>
          <a:xfrm>
            <a:off x="6217920" y="1845737"/>
            <a:ext cx="4937760" cy="4023359"/>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37" name="Google Shape;37;p29"/>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9"/>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descr="A picture containing text, clipart&#10;&#10;Description automatically generated" id="39" name="Google Shape;39;p29"/>
          <p:cNvPicPr preferRelativeResize="0"/>
          <p:nvPr/>
        </p:nvPicPr>
        <p:blipFill rotWithShape="1">
          <a:blip r:embed="rId2">
            <a:alphaModFix/>
          </a:blip>
          <a:srcRect b="0" l="0" r="0" t="0"/>
          <a:stretch/>
        </p:blipFill>
        <p:spPr>
          <a:xfrm>
            <a:off x="1153108" y="6503408"/>
            <a:ext cx="1180309" cy="27147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lt1"/>
        </a:solidFill>
      </p:bgPr>
    </p:bg>
    <p:spTree>
      <p:nvGrpSpPr>
        <p:cNvPr id="40" name="Shape 40"/>
        <p:cNvGrpSpPr/>
        <p:nvPr/>
      </p:nvGrpSpPr>
      <p:grpSpPr>
        <a:xfrm>
          <a:off x="0" y="0"/>
          <a:ext cx="0" cy="0"/>
          <a:chOff x="0" y="0"/>
          <a:chExt cx="0" cy="0"/>
        </a:xfrm>
      </p:grpSpPr>
      <p:sp>
        <p:nvSpPr>
          <p:cNvPr id="41" name="Google Shape;41;p30"/>
          <p:cNvSpPr/>
          <p:nvPr/>
        </p:nvSpPr>
        <p:spPr>
          <a:xfrm>
            <a:off x="3177"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0"/>
          <p:cNvSpPr/>
          <p:nvPr/>
        </p:nvSpPr>
        <p:spPr>
          <a:xfrm>
            <a:off x="17"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0"/>
          <p:cNvSpPr txBox="1"/>
          <p:nvPr>
            <p:ph type="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Bebas Neue"/>
              <a:buNone/>
              <a:defRPr b="0"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30"/>
          <p:cNvSpPr txBox="1"/>
          <p:nvPr>
            <p:ph idx="1" type="body"/>
          </p:nvPr>
        </p:nvSpPr>
        <p:spPr>
          <a:xfrm>
            <a:off x="1097280" y="4453128"/>
            <a:ext cx="10058400" cy="11430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2400"/>
              <a:buNone/>
              <a:defRPr sz="2400" cap="none">
                <a:solidFill>
                  <a:schemeClr val="dk2"/>
                </a:solidFill>
                <a:latin typeface="Bebas Neue"/>
                <a:ea typeface="Bebas Neue"/>
                <a:cs typeface="Bebas Neue"/>
                <a:sym typeface="Bebas Neue"/>
              </a:defRPr>
            </a:lvl1pPr>
            <a:lvl2pPr indent="-228600" lvl="1" marL="914400" algn="l">
              <a:lnSpc>
                <a:spcPct val="90000"/>
              </a:lnSpc>
              <a:spcBef>
                <a:spcPts val="200"/>
              </a:spcBef>
              <a:spcAft>
                <a:spcPts val="0"/>
              </a:spcAft>
              <a:buSzPts val="1800"/>
              <a:buNone/>
              <a:defRPr sz="1800">
                <a:solidFill>
                  <a:srgbClr val="888888"/>
                </a:solidFill>
              </a:defRPr>
            </a:lvl2pPr>
            <a:lvl3pPr indent="-228600" lvl="2" marL="1371600" algn="l">
              <a:lnSpc>
                <a:spcPct val="90000"/>
              </a:lnSpc>
              <a:spcBef>
                <a:spcPts val="400"/>
              </a:spcBef>
              <a:spcAft>
                <a:spcPts val="0"/>
              </a:spcAft>
              <a:buSzPts val="1600"/>
              <a:buNone/>
              <a:defRPr sz="1600">
                <a:solidFill>
                  <a:srgbClr val="888888"/>
                </a:solidFill>
              </a:defRPr>
            </a:lvl3pPr>
            <a:lvl4pPr indent="-228600" lvl="3" marL="1828800" algn="l">
              <a:lnSpc>
                <a:spcPct val="90000"/>
              </a:lnSpc>
              <a:spcBef>
                <a:spcPts val="400"/>
              </a:spcBef>
              <a:spcAft>
                <a:spcPts val="0"/>
              </a:spcAft>
              <a:buSzPts val="1400"/>
              <a:buNone/>
              <a:defRPr sz="1400">
                <a:solidFill>
                  <a:srgbClr val="888888"/>
                </a:solidFill>
              </a:defRPr>
            </a:lvl4pPr>
            <a:lvl5pPr indent="-228600" lvl="4" marL="2286000" algn="l">
              <a:lnSpc>
                <a:spcPct val="90000"/>
              </a:lnSpc>
              <a:spcBef>
                <a:spcPts val="400"/>
              </a:spcBef>
              <a:spcAft>
                <a:spcPts val="0"/>
              </a:spcAft>
              <a:buSzPts val="1400"/>
              <a:buNone/>
              <a:defRPr sz="1400">
                <a:solidFill>
                  <a:srgbClr val="888888"/>
                </a:solidFill>
              </a:defRPr>
            </a:lvl5pPr>
            <a:lvl6pPr indent="-228600" lvl="5" marL="2743200" algn="l">
              <a:lnSpc>
                <a:spcPct val="90000"/>
              </a:lnSpc>
              <a:spcBef>
                <a:spcPts val="400"/>
              </a:spcBef>
              <a:spcAft>
                <a:spcPts val="0"/>
              </a:spcAft>
              <a:buSzPts val="1400"/>
              <a:buNone/>
              <a:defRPr sz="1400">
                <a:solidFill>
                  <a:srgbClr val="888888"/>
                </a:solidFill>
              </a:defRPr>
            </a:lvl6pPr>
            <a:lvl7pPr indent="-228600" lvl="6" marL="3200400" algn="l">
              <a:lnSpc>
                <a:spcPct val="90000"/>
              </a:lnSpc>
              <a:spcBef>
                <a:spcPts val="400"/>
              </a:spcBef>
              <a:spcAft>
                <a:spcPts val="0"/>
              </a:spcAft>
              <a:buSzPts val="1400"/>
              <a:buNone/>
              <a:defRPr sz="1400">
                <a:solidFill>
                  <a:srgbClr val="888888"/>
                </a:solidFill>
              </a:defRPr>
            </a:lvl7pPr>
            <a:lvl8pPr indent="-228600" lvl="7" marL="3657600" algn="l">
              <a:lnSpc>
                <a:spcPct val="90000"/>
              </a:lnSpc>
              <a:spcBef>
                <a:spcPts val="400"/>
              </a:spcBef>
              <a:spcAft>
                <a:spcPts val="0"/>
              </a:spcAft>
              <a:buSzPts val="1400"/>
              <a:buNone/>
              <a:defRPr sz="1400">
                <a:solidFill>
                  <a:srgbClr val="888888"/>
                </a:solidFill>
              </a:defRPr>
            </a:lvl8pPr>
            <a:lvl9pPr indent="-228600" lvl="8" marL="4114800" algn="l">
              <a:lnSpc>
                <a:spcPct val="90000"/>
              </a:lnSpc>
              <a:spcBef>
                <a:spcPts val="400"/>
              </a:spcBef>
              <a:spcAft>
                <a:spcPts val="400"/>
              </a:spcAft>
              <a:buSzPts val="1400"/>
              <a:buNone/>
              <a:defRPr sz="1400">
                <a:solidFill>
                  <a:srgbClr val="888888"/>
                </a:solidFill>
              </a:defRPr>
            </a:lvl9pPr>
          </a:lstStyle>
          <a:p/>
        </p:txBody>
      </p:sp>
      <p:sp>
        <p:nvSpPr>
          <p:cNvPr id="45" name="Google Shape;45;p30"/>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30"/>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47" name="Google Shape;47;p30"/>
          <p:cNvCxnSpPr/>
          <p:nvPr/>
        </p:nvCxnSpPr>
        <p:spPr>
          <a:xfrm>
            <a:off x="1207659" y="4343400"/>
            <a:ext cx="9875520" cy="0"/>
          </a:xfrm>
          <a:prstGeom prst="straightConnector1">
            <a:avLst/>
          </a:prstGeom>
          <a:noFill/>
          <a:ln cap="flat" cmpd="sng" w="9525">
            <a:solidFill>
              <a:srgbClr val="7F7F7F"/>
            </a:solidFill>
            <a:prstDash val="solid"/>
            <a:round/>
            <a:headEnd len="sm" w="sm" type="none"/>
            <a:tailEnd len="sm" w="sm" type="none"/>
          </a:ln>
        </p:spPr>
      </p:cxnSp>
      <p:pic>
        <p:nvPicPr>
          <p:cNvPr descr="A picture containing text, clipart&#10;&#10;Description automatically generated" id="48" name="Google Shape;48;p30"/>
          <p:cNvPicPr preferRelativeResize="0"/>
          <p:nvPr/>
        </p:nvPicPr>
        <p:blipFill rotWithShape="1">
          <a:blip r:embed="rId2">
            <a:alphaModFix/>
          </a:blip>
          <a:srcRect b="0" l="0" r="0" t="0"/>
          <a:stretch/>
        </p:blipFill>
        <p:spPr>
          <a:xfrm>
            <a:off x="1153108" y="6503408"/>
            <a:ext cx="1180309" cy="27147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9" name="Shape 49"/>
        <p:cNvGrpSpPr/>
        <p:nvPr/>
      </p:nvGrpSpPr>
      <p:grpSpPr>
        <a:xfrm>
          <a:off x="0" y="0"/>
          <a:ext cx="0" cy="0"/>
          <a:chOff x="0" y="0"/>
          <a:chExt cx="0" cy="0"/>
        </a:xfrm>
      </p:grpSpPr>
      <p:sp>
        <p:nvSpPr>
          <p:cNvPr id="50" name="Google Shape;50;p31"/>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31"/>
          <p:cNvSpPr txBox="1"/>
          <p:nvPr>
            <p:ph idx="1" type="body"/>
          </p:nvPr>
        </p:nvSpPr>
        <p:spPr>
          <a:xfrm>
            <a:off x="1097280" y="1846052"/>
            <a:ext cx="4937760"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52" name="Google Shape;52;p31"/>
          <p:cNvSpPr txBox="1"/>
          <p:nvPr>
            <p:ph idx="2" type="body"/>
          </p:nvPr>
        </p:nvSpPr>
        <p:spPr>
          <a:xfrm>
            <a:off x="1097280" y="2582334"/>
            <a:ext cx="4937760" cy="32867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3" name="Google Shape;53;p31"/>
          <p:cNvSpPr txBox="1"/>
          <p:nvPr>
            <p:ph idx="3" type="body"/>
          </p:nvPr>
        </p:nvSpPr>
        <p:spPr>
          <a:xfrm>
            <a:off x="6217920" y="1846052"/>
            <a:ext cx="4937760"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54" name="Google Shape;54;p31"/>
          <p:cNvSpPr txBox="1"/>
          <p:nvPr>
            <p:ph idx="4" type="body"/>
          </p:nvPr>
        </p:nvSpPr>
        <p:spPr>
          <a:xfrm>
            <a:off x="6217920" y="2582334"/>
            <a:ext cx="4937760" cy="32867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5" name="Google Shape;55;p31"/>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31"/>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descr="A picture containing text, clipart&#10;&#10;Description automatically generated" id="57" name="Google Shape;57;p31"/>
          <p:cNvPicPr preferRelativeResize="0"/>
          <p:nvPr/>
        </p:nvPicPr>
        <p:blipFill rotWithShape="1">
          <a:blip r:embed="rId2">
            <a:alphaModFix/>
          </a:blip>
          <a:srcRect b="0" l="0" r="0" t="0"/>
          <a:stretch/>
        </p:blipFill>
        <p:spPr>
          <a:xfrm>
            <a:off x="1153108" y="6503408"/>
            <a:ext cx="1180309" cy="27147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 name="Shape 58"/>
        <p:cNvGrpSpPr/>
        <p:nvPr/>
      </p:nvGrpSpPr>
      <p:grpSpPr>
        <a:xfrm>
          <a:off x="0" y="0"/>
          <a:ext cx="0" cy="0"/>
          <a:chOff x="0" y="0"/>
          <a:chExt cx="0" cy="0"/>
        </a:xfrm>
      </p:grpSpPr>
      <p:sp>
        <p:nvSpPr>
          <p:cNvPr id="59" name="Google Shape;59;p32"/>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32"/>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32"/>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descr="A picture containing text, clipart&#10;&#10;Description automatically generated" id="62" name="Google Shape;62;p32"/>
          <p:cNvPicPr preferRelativeResize="0"/>
          <p:nvPr/>
        </p:nvPicPr>
        <p:blipFill rotWithShape="1">
          <a:blip r:embed="rId2">
            <a:alphaModFix/>
          </a:blip>
          <a:srcRect b="0" l="0" r="0" t="0"/>
          <a:stretch/>
        </p:blipFill>
        <p:spPr>
          <a:xfrm>
            <a:off x="1153108" y="6503408"/>
            <a:ext cx="1180309" cy="27147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63" name="Shape 63"/>
        <p:cNvGrpSpPr/>
        <p:nvPr/>
      </p:nvGrpSpPr>
      <p:grpSpPr>
        <a:xfrm>
          <a:off x="0" y="0"/>
          <a:ext cx="0" cy="0"/>
          <a:chOff x="0" y="0"/>
          <a:chExt cx="0" cy="0"/>
        </a:xfrm>
      </p:grpSpPr>
      <p:sp>
        <p:nvSpPr>
          <p:cNvPr id="64" name="Google Shape;64;p33"/>
          <p:cNvSpPr/>
          <p:nvPr/>
        </p:nvSpPr>
        <p:spPr>
          <a:xfrm>
            <a:off x="3177"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3"/>
          <p:cNvSpPr/>
          <p:nvPr/>
        </p:nvSpPr>
        <p:spPr>
          <a:xfrm>
            <a:off x="17"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3"/>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3"/>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descr="A picture containing text, clipart&#10;&#10;Description automatically generated" id="68" name="Google Shape;68;p33"/>
          <p:cNvPicPr preferRelativeResize="0"/>
          <p:nvPr/>
        </p:nvPicPr>
        <p:blipFill rotWithShape="1">
          <a:blip r:embed="rId2">
            <a:alphaModFix/>
          </a:blip>
          <a:srcRect b="0" l="0" r="0" t="0"/>
          <a:stretch/>
        </p:blipFill>
        <p:spPr>
          <a:xfrm>
            <a:off x="1153108" y="6503408"/>
            <a:ext cx="1180309" cy="27147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69" name="Shape 69"/>
        <p:cNvGrpSpPr/>
        <p:nvPr/>
      </p:nvGrpSpPr>
      <p:grpSpPr>
        <a:xfrm>
          <a:off x="0" y="0"/>
          <a:ext cx="0" cy="0"/>
          <a:chOff x="0" y="0"/>
          <a:chExt cx="0" cy="0"/>
        </a:xfrm>
      </p:grpSpPr>
      <p:sp>
        <p:nvSpPr>
          <p:cNvPr id="70" name="Google Shape;70;p34"/>
          <p:cNvSpPr/>
          <p:nvPr/>
        </p:nvSpPr>
        <p:spPr>
          <a:xfrm>
            <a:off x="18" y="0"/>
            <a:ext cx="4050791"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4"/>
          <p:cNvSpPr/>
          <p:nvPr/>
        </p:nvSpPr>
        <p:spPr>
          <a:xfrm>
            <a:off x="4040071" y="0"/>
            <a:ext cx="64008" cy="685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4"/>
          <p:cNvSpPr txBox="1"/>
          <p:nvPr>
            <p:ph type="title"/>
          </p:nvPr>
        </p:nvSpPr>
        <p:spPr>
          <a:xfrm>
            <a:off x="457200" y="594359"/>
            <a:ext cx="3200400" cy="22860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FFFFFF"/>
              </a:buClr>
              <a:buSzPts val="3600"/>
              <a:buFont typeface="Bebas Neue"/>
              <a:buNone/>
              <a:defRPr b="0" sz="36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34"/>
          <p:cNvSpPr txBox="1"/>
          <p:nvPr>
            <p:ph idx="1" type="body"/>
          </p:nvPr>
        </p:nvSpPr>
        <p:spPr>
          <a:xfrm>
            <a:off x="4613650" y="731520"/>
            <a:ext cx="6679191" cy="52578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74" name="Google Shape;74;p34"/>
          <p:cNvSpPr txBox="1"/>
          <p:nvPr>
            <p:ph idx="2" type="body"/>
          </p:nvPr>
        </p:nvSpPr>
        <p:spPr>
          <a:xfrm>
            <a:off x="457200" y="2926080"/>
            <a:ext cx="3200400" cy="337912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1500"/>
              <a:buNone/>
              <a:defRPr sz="1500">
                <a:solidFill>
                  <a:srgbClr val="FFFFFF"/>
                </a:solidFill>
              </a:defRPr>
            </a:lvl1pPr>
            <a:lvl2pPr indent="-228600" lvl="1" marL="914400" algn="l">
              <a:lnSpc>
                <a:spcPct val="90000"/>
              </a:lnSpc>
              <a:spcBef>
                <a:spcPts val="2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75" name="Google Shape;75;p34"/>
          <p:cNvSpPr txBox="1"/>
          <p:nvPr>
            <p:ph idx="10" type="dt"/>
          </p:nvPr>
        </p:nvSpPr>
        <p:spPr>
          <a:xfrm>
            <a:off x="465513" y="6459787"/>
            <a:ext cx="2618511"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34"/>
          <p:cNvSpPr txBox="1"/>
          <p:nvPr>
            <p:ph idx="11" type="ftr"/>
          </p:nvPr>
        </p:nvSpPr>
        <p:spPr>
          <a:xfrm>
            <a:off x="4800600" y="6459787"/>
            <a:ext cx="4648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4"/>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050" u="none" cap="none" strike="noStrike">
                <a:solidFill>
                  <a:srgbClr val="637052"/>
                </a:solidFill>
                <a:latin typeface="Arial"/>
                <a:ea typeface="Arial"/>
                <a:cs typeface="Arial"/>
                <a:sym typeface="Arial"/>
              </a:defRPr>
            </a:lvl1pPr>
            <a:lvl2pPr indent="0" lvl="1" marL="0" algn="r">
              <a:spcBef>
                <a:spcPts val="0"/>
              </a:spcBef>
              <a:buNone/>
              <a:defRPr b="0" i="0" sz="1050" u="none" cap="none" strike="noStrike">
                <a:solidFill>
                  <a:srgbClr val="637052"/>
                </a:solidFill>
                <a:latin typeface="Arial"/>
                <a:ea typeface="Arial"/>
                <a:cs typeface="Arial"/>
                <a:sym typeface="Arial"/>
              </a:defRPr>
            </a:lvl2pPr>
            <a:lvl3pPr indent="0" lvl="2" marL="0" algn="r">
              <a:spcBef>
                <a:spcPts val="0"/>
              </a:spcBef>
              <a:buNone/>
              <a:defRPr b="0" i="0" sz="1050" u="none" cap="none" strike="noStrike">
                <a:solidFill>
                  <a:srgbClr val="637052"/>
                </a:solidFill>
                <a:latin typeface="Arial"/>
                <a:ea typeface="Arial"/>
                <a:cs typeface="Arial"/>
                <a:sym typeface="Arial"/>
              </a:defRPr>
            </a:lvl3pPr>
            <a:lvl4pPr indent="0" lvl="3" marL="0" algn="r">
              <a:spcBef>
                <a:spcPts val="0"/>
              </a:spcBef>
              <a:buNone/>
              <a:defRPr b="0" i="0" sz="1050" u="none" cap="none" strike="noStrike">
                <a:solidFill>
                  <a:srgbClr val="637052"/>
                </a:solidFill>
                <a:latin typeface="Arial"/>
                <a:ea typeface="Arial"/>
                <a:cs typeface="Arial"/>
                <a:sym typeface="Arial"/>
              </a:defRPr>
            </a:lvl4pPr>
            <a:lvl5pPr indent="0" lvl="4" marL="0" algn="r">
              <a:spcBef>
                <a:spcPts val="0"/>
              </a:spcBef>
              <a:buNone/>
              <a:defRPr b="0" i="0" sz="1050" u="none" cap="none" strike="noStrike">
                <a:solidFill>
                  <a:srgbClr val="637052"/>
                </a:solidFill>
                <a:latin typeface="Arial"/>
                <a:ea typeface="Arial"/>
                <a:cs typeface="Arial"/>
                <a:sym typeface="Arial"/>
              </a:defRPr>
            </a:lvl5pPr>
            <a:lvl6pPr indent="0" lvl="5" marL="0" algn="r">
              <a:spcBef>
                <a:spcPts val="0"/>
              </a:spcBef>
              <a:buNone/>
              <a:defRPr b="0" i="0" sz="1050" u="none" cap="none" strike="noStrike">
                <a:solidFill>
                  <a:srgbClr val="637052"/>
                </a:solidFill>
                <a:latin typeface="Arial"/>
                <a:ea typeface="Arial"/>
                <a:cs typeface="Arial"/>
                <a:sym typeface="Arial"/>
              </a:defRPr>
            </a:lvl6pPr>
            <a:lvl7pPr indent="0" lvl="6" marL="0" algn="r">
              <a:spcBef>
                <a:spcPts val="0"/>
              </a:spcBef>
              <a:buNone/>
              <a:defRPr b="0" i="0" sz="1050" u="none" cap="none" strike="noStrike">
                <a:solidFill>
                  <a:srgbClr val="637052"/>
                </a:solidFill>
                <a:latin typeface="Arial"/>
                <a:ea typeface="Arial"/>
                <a:cs typeface="Arial"/>
                <a:sym typeface="Arial"/>
              </a:defRPr>
            </a:lvl7pPr>
            <a:lvl8pPr indent="0" lvl="7" marL="0" algn="r">
              <a:spcBef>
                <a:spcPts val="0"/>
              </a:spcBef>
              <a:buNone/>
              <a:defRPr b="0" i="0" sz="1050" u="none" cap="none" strike="noStrike">
                <a:solidFill>
                  <a:srgbClr val="637052"/>
                </a:solidFill>
                <a:latin typeface="Arial"/>
                <a:ea typeface="Arial"/>
                <a:cs typeface="Arial"/>
                <a:sym typeface="Arial"/>
              </a:defRPr>
            </a:lvl8pPr>
            <a:lvl9pPr indent="0" lvl="8" marL="0" algn="r">
              <a:spcBef>
                <a:spcPts val="0"/>
              </a:spcBef>
              <a:buNone/>
              <a:defRPr b="0" i="0" sz="1050" u="none" cap="none" strike="noStrike">
                <a:solidFill>
                  <a:srgbClr val="63705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78" name="Shape 78"/>
        <p:cNvGrpSpPr/>
        <p:nvPr/>
      </p:nvGrpSpPr>
      <p:grpSpPr>
        <a:xfrm>
          <a:off x="0" y="0"/>
          <a:ext cx="0" cy="0"/>
          <a:chOff x="0" y="0"/>
          <a:chExt cx="0" cy="0"/>
        </a:xfrm>
      </p:grpSpPr>
      <p:sp>
        <p:nvSpPr>
          <p:cNvPr id="79" name="Google Shape;79;p35"/>
          <p:cNvSpPr/>
          <p:nvPr/>
        </p:nvSpPr>
        <p:spPr>
          <a:xfrm>
            <a:off x="1" y="4953000"/>
            <a:ext cx="12188825" cy="1905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5"/>
          <p:cNvSpPr/>
          <p:nvPr/>
        </p:nvSpPr>
        <p:spPr>
          <a:xfrm>
            <a:off x="17" y="491507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5"/>
          <p:cNvSpPr txBox="1"/>
          <p:nvPr>
            <p:ph type="title"/>
          </p:nvPr>
        </p:nvSpPr>
        <p:spPr>
          <a:xfrm>
            <a:off x="1097280" y="5074920"/>
            <a:ext cx="10119360" cy="822960"/>
          </a:xfrm>
          <a:prstGeom prst="rect">
            <a:avLst/>
          </a:prstGeom>
          <a:noFill/>
          <a:ln>
            <a:noFill/>
          </a:ln>
        </p:spPr>
        <p:txBody>
          <a:bodyPr anchorCtr="0" anchor="b" bIns="0" lIns="91425" spcFirstLastPara="1" rIns="91425" wrap="square" tIns="0">
            <a:noAutofit/>
          </a:bodyPr>
          <a:lstStyle>
            <a:lvl1pPr lvl="0" algn="l">
              <a:lnSpc>
                <a:spcPct val="85000"/>
              </a:lnSpc>
              <a:spcBef>
                <a:spcPts val="0"/>
              </a:spcBef>
              <a:spcAft>
                <a:spcPts val="0"/>
              </a:spcAft>
              <a:buClr>
                <a:srgbClr val="FFFFFF"/>
              </a:buClr>
              <a:buSzPts val="3600"/>
              <a:buFont typeface="Bebas Neue"/>
              <a:buNone/>
              <a:defRPr b="0" sz="36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82" name="Google Shape;82;p35"/>
          <p:cNvPicPr preferRelativeResize="0"/>
          <p:nvPr>
            <p:ph idx="2" type="pic"/>
          </p:nvPr>
        </p:nvPicPr>
        <p:blipFill/>
        <p:spPr>
          <a:xfrm>
            <a:off x="17" y="0"/>
            <a:ext cx="12191985" cy="4915076"/>
          </a:xfrm>
          <a:prstGeom prst="rect">
            <a:avLst/>
          </a:prstGeom>
          <a:blipFill rotWithShape="1">
            <a:blip r:embed="rId2">
              <a:alphaModFix/>
            </a:blip>
            <a:stretch>
              <a:fillRect b="0" l="0" r="0" t="0"/>
            </a:stretch>
          </a:blipFill>
          <a:ln>
            <a:noFill/>
          </a:ln>
        </p:spPr>
      </p:pic>
      <p:sp>
        <p:nvSpPr>
          <p:cNvPr id="83" name="Google Shape;83;p35"/>
          <p:cNvSpPr txBox="1"/>
          <p:nvPr>
            <p:ph idx="1" type="body"/>
          </p:nvPr>
        </p:nvSpPr>
        <p:spPr>
          <a:xfrm>
            <a:off x="1097279" y="5907024"/>
            <a:ext cx="10119360" cy="59436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0"/>
              </a:spcBef>
              <a:spcAft>
                <a:spcPts val="0"/>
              </a:spcAft>
              <a:buSzPts val="1500"/>
              <a:buNone/>
              <a:defRPr sz="1500">
                <a:solidFill>
                  <a:srgbClr val="FFFFFF"/>
                </a:solidFill>
              </a:defRPr>
            </a:lvl1pPr>
            <a:lvl2pPr indent="-228600" lvl="1" marL="914400" algn="l">
              <a:lnSpc>
                <a:spcPct val="90000"/>
              </a:lnSpc>
              <a:spcBef>
                <a:spcPts val="6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84" name="Google Shape;84;p35"/>
          <p:cNvSpPr txBox="1"/>
          <p:nvPr>
            <p:ph idx="10" type="dt"/>
          </p:nvPr>
        </p:nvSpPr>
        <p:spPr>
          <a:xfrm>
            <a:off x="1097282" y="6459787"/>
            <a:ext cx="2472271"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5" name="Google Shape;85;p35"/>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35"/>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6"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6"/>
          <p:cNvSpPr/>
          <p:nvPr/>
        </p:nvSpPr>
        <p:spPr>
          <a:xfrm>
            <a:off x="1" y="6400800"/>
            <a:ext cx="121920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6"/>
          <p:cNvSpPr/>
          <p:nvPr/>
        </p:nvSpPr>
        <p:spPr>
          <a:xfrm>
            <a:off x="1" y="6334316"/>
            <a:ext cx="12192000" cy="65999"/>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6"/>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85000"/>
              </a:lnSpc>
              <a:spcBef>
                <a:spcPts val="0"/>
              </a:spcBef>
              <a:spcAft>
                <a:spcPts val="0"/>
              </a:spcAft>
              <a:buClr>
                <a:srgbClr val="3F3F3F"/>
              </a:buClr>
              <a:buSzPts val="4800"/>
              <a:buFont typeface="Bebas Neue"/>
              <a:buNone/>
              <a:defRPr b="0" i="0" sz="4800" u="none" cap="none" strike="noStrike">
                <a:solidFill>
                  <a:srgbClr val="3F3F3F"/>
                </a:solidFill>
                <a:latin typeface="Bebas Neue"/>
                <a:ea typeface="Bebas Neue"/>
                <a:cs typeface="Bebas Neue"/>
                <a:sym typeface="Bebas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26"/>
          <p:cNvSpPr txBox="1"/>
          <p:nvPr>
            <p:ph idx="1" type="body"/>
          </p:nvPr>
        </p:nvSpPr>
        <p:spPr>
          <a:xfrm>
            <a:off x="1097279" y="1845734"/>
            <a:ext cx="10058401" cy="4023360"/>
          </a:xfrm>
          <a:prstGeom prst="rect">
            <a:avLst/>
          </a:prstGeom>
          <a:noFill/>
          <a:ln>
            <a:noFill/>
          </a:ln>
        </p:spPr>
        <p:txBody>
          <a:bodyPr anchorCtr="0" anchor="t" bIns="45700" lIns="0" spcFirstLastPara="1" rIns="0" wrap="square" tIns="45700">
            <a:normAutofit/>
          </a:bodyPr>
          <a:lstStyle>
            <a:lvl1pPr indent="-355600" lvl="0" marL="457200" marR="0" rtl="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Arial"/>
                <a:ea typeface="Arial"/>
                <a:cs typeface="Arial"/>
                <a:sym typeface="Arial"/>
              </a:defRPr>
            </a:lvl1pPr>
            <a:lvl2pPr indent="-342900" lvl="1" marL="914400" marR="0" rtl="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Arial"/>
                <a:ea typeface="Arial"/>
                <a:cs typeface="Arial"/>
                <a:sym typeface="Arial"/>
              </a:defRPr>
            </a:lvl2pPr>
            <a:lvl3pPr indent="-317500" lvl="2" marL="1371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Arial"/>
                <a:ea typeface="Arial"/>
                <a:cs typeface="Arial"/>
                <a:sym typeface="Arial"/>
              </a:defRPr>
            </a:lvl3pPr>
            <a:lvl4pPr indent="-317500" lvl="3" marL="18288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Arial"/>
                <a:ea typeface="Arial"/>
                <a:cs typeface="Arial"/>
                <a:sym typeface="Arial"/>
              </a:defRPr>
            </a:lvl4pPr>
            <a:lvl5pPr indent="-317500" lvl="4" marL="22860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Arial"/>
                <a:ea typeface="Arial"/>
                <a:cs typeface="Arial"/>
                <a:sym typeface="Arial"/>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4" name="Google Shape;14;p26"/>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900" u="none" cap="none" strike="noStrike">
                <a:solidFill>
                  <a:srgbClr val="FFFFF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 name="Google Shape;15;p26"/>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rgbClr val="BABABA"/>
                </a:solidFill>
                <a:latin typeface="Arial"/>
                <a:ea typeface="Arial"/>
                <a:cs typeface="Arial"/>
                <a:sym typeface="Arial"/>
              </a:defRPr>
            </a:lvl1pPr>
            <a:lvl2pPr indent="0" lvl="1" marL="0" marR="0" rtl="0" algn="r">
              <a:spcBef>
                <a:spcPts val="0"/>
              </a:spcBef>
              <a:buNone/>
              <a:defRPr b="0" i="0" sz="1050" u="none" cap="none" strike="noStrike">
                <a:solidFill>
                  <a:srgbClr val="BABABA"/>
                </a:solidFill>
                <a:latin typeface="Arial"/>
                <a:ea typeface="Arial"/>
                <a:cs typeface="Arial"/>
                <a:sym typeface="Arial"/>
              </a:defRPr>
            </a:lvl2pPr>
            <a:lvl3pPr indent="0" lvl="2" marL="0" marR="0" rtl="0" algn="r">
              <a:spcBef>
                <a:spcPts val="0"/>
              </a:spcBef>
              <a:buNone/>
              <a:defRPr b="0" i="0" sz="1050" u="none" cap="none" strike="noStrike">
                <a:solidFill>
                  <a:srgbClr val="BABABA"/>
                </a:solidFill>
                <a:latin typeface="Arial"/>
                <a:ea typeface="Arial"/>
                <a:cs typeface="Arial"/>
                <a:sym typeface="Arial"/>
              </a:defRPr>
            </a:lvl3pPr>
            <a:lvl4pPr indent="0" lvl="3" marL="0" marR="0" rtl="0" algn="r">
              <a:spcBef>
                <a:spcPts val="0"/>
              </a:spcBef>
              <a:buNone/>
              <a:defRPr b="0" i="0" sz="1050" u="none" cap="none" strike="noStrike">
                <a:solidFill>
                  <a:srgbClr val="BABABA"/>
                </a:solidFill>
                <a:latin typeface="Arial"/>
                <a:ea typeface="Arial"/>
                <a:cs typeface="Arial"/>
                <a:sym typeface="Arial"/>
              </a:defRPr>
            </a:lvl4pPr>
            <a:lvl5pPr indent="0" lvl="4" marL="0" marR="0" rtl="0" algn="r">
              <a:spcBef>
                <a:spcPts val="0"/>
              </a:spcBef>
              <a:buNone/>
              <a:defRPr b="0" i="0" sz="1050" u="none" cap="none" strike="noStrike">
                <a:solidFill>
                  <a:srgbClr val="BABABA"/>
                </a:solidFill>
                <a:latin typeface="Arial"/>
                <a:ea typeface="Arial"/>
                <a:cs typeface="Arial"/>
                <a:sym typeface="Arial"/>
              </a:defRPr>
            </a:lvl5pPr>
            <a:lvl6pPr indent="0" lvl="5" marL="0" marR="0" rtl="0" algn="r">
              <a:spcBef>
                <a:spcPts val="0"/>
              </a:spcBef>
              <a:buNone/>
              <a:defRPr b="0" i="0" sz="1050" u="none" cap="none" strike="noStrike">
                <a:solidFill>
                  <a:srgbClr val="BABABA"/>
                </a:solidFill>
                <a:latin typeface="Arial"/>
                <a:ea typeface="Arial"/>
                <a:cs typeface="Arial"/>
                <a:sym typeface="Arial"/>
              </a:defRPr>
            </a:lvl6pPr>
            <a:lvl7pPr indent="0" lvl="6" marL="0" marR="0" rtl="0" algn="r">
              <a:spcBef>
                <a:spcPts val="0"/>
              </a:spcBef>
              <a:buNone/>
              <a:defRPr b="0" i="0" sz="1050" u="none" cap="none" strike="noStrike">
                <a:solidFill>
                  <a:srgbClr val="BABABA"/>
                </a:solidFill>
                <a:latin typeface="Arial"/>
                <a:ea typeface="Arial"/>
                <a:cs typeface="Arial"/>
                <a:sym typeface="Arial"/>
              </a:defRPr>
            </a:lvl7pPr>
            <a:lvl8pPr indent="0" lvl="7" marL="0" marR="0" rtl="0" algn="r">
              <a:spcBef>
                <a:spcPts val="0"/>
              </a:spcBef>
              <a:buNone/>
              <a:defRPr b="0" i="0" sz="1050" u="none" cap="none" strike="noStrike">
                <a:solidFill>
                  <a:srgbClr val="BABABA"/>
                </a:solidFill>
                <a:latin typeface="Arial"/>
                <a:ea typeface="Arial"/>
                <a:cs typeface="Arial"/>
                <a:sym typeface="Arial"/>
              </a:defRPr>
            </a:lvl8pPr>
            <a:lvl9pPr indent="0" lvl="8" marL="0" marR="0" rtl="0" algn="r">
              <a:spcBef>
                <a:spcPts val="0"/>
              </a:spcBef>
              <a:buNone/>
              <a:defRPr b="0" i="0" sz="1050" u="none" cap="none" strike="noStrike">
                <a:solidFill>
                  <a:srgbClr val="BABABA"/>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16" name="Google Shape;16;p26"/>
          <p:cNvCxnSpPr/>
          <p:nvPr/>
        </p:nvCxnSpPr>
        <p:spPr>
          <a:xfrm>
            <a:off x="1193532" y="1737845"/>
            <a:ext cx="9966960" cy="0"/>
          </a:xfrm>
          <a:prstGeom prst="straightConnector1">
            <a:avLst/>
          </a:prstGeom>
          <a:noFill/>
          <a:ln cap="flat" cmpd="sng" w="9525">
            <a:solidFill>
              <a:srgbClr val="7F7F7F"/>
            </a:solidFill>
            <a:prstDash val="solid"/>
            <a:round/>
            <a:headEnd len="sm" w="sm" type="none"/>
            <a:tailEnd len="sm" w="sm" type="none"/>
          </a:ln>
        </p:spPr>
      </p:cxnSp>
      <p:pic>
        <p:nvPicPr>
          <p:cNvPr descr="A picture containing text, clipart&#10;&#10;Description automatically generated" id="17" name="Google Shape;17;p26"/>
          <p:cNvPicPr preferRelativeResize="0"/>
          <p:nvPr/>
        </p:nvPicPr>
        <p:blipFill rotWithShape="1">
          <a:blip r:embed="rId1">
            <a:alphaModFix/>
          </a:blip>
          <a:srcRect b="0" l="0" r="0" t="0"/>
          <a:stretch/>
        </p:blipFill>
        <p:spPr>
          <a:xfrm>
            <a:off x="1153108" y="6503408"/>
            <a:ext cx="1180309" cy="27147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1"/>
          <p:cNvPicPr preferRelativeResize="0"/>
          <p:nvPr/>
        </p:nvPicPr>
        <p:blipFill rotWithShape="1">
          <a:blip r:embed="rId3">
            <a:alphaModFix/>
          </a:blip>
          <a:srcRect b="0" l="0" r="0" t="0"/>
          <a:stretch/>
        </p:blipFill>
        <p:spPr>
          <a:xfrm>
            <a:off x="7266313" y="2735472"/>
            <a:ext cx="4692171" cy="3519129"/>
          </a:xfrm>
          <a:prstGeom prst="rect">
            <a:avLst/>
          </a:prstGeom>
          <a:noFill/>
          <a:ln>
            <a:noFill/>
          </a:ln>
        </p:spPr>
      </p:pic>
      <p:sp>
        <p:nvSpPr>
          <p:cNvPr id="123" name="Google Shape;123;p1"/>
          <p:cNvSpPr txBox="1"/>
          <p:nvPr/>
        </p:nvSpPr>
        <p:spPr>
          <a:xfrm>
            <a:off x="-2462500" y="1878756"/>
            <a:ext cx="13363800" cy="2555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i="0" lang="en-US" sz="8000" u="none" cap="none" strike="noStrike">
                <a:solidFill>
                  <a:schemeClr val="dk1"/>
                </a:solidFill>
                <a:latin typeface="Bebas Neue"/>
                <a:ea typeface="Bebas Neue"/>
                <a:cs typeface="Bebas Neue"/>
                <a:sym typeface="Bebas Neue"/>
              </a:rPr>
              <a:t>WELCOME TO </a:t>
            </a:r>
            <a:endParaRPr i="0" sz="8000" u="none" cap="none" strike="noStrike">
              <a:solidFill>
                <a:schemeClr val="dk1"/>
              </a:solidFill>
              <a:latin typeface="Bebas Neue"/>
              <a:ea typeface="Bebas Neue"/>
              <a:cs typeface="Bebas Neue"/>
              <a:sym typeface="Bebas Neue"/>
            </a:endParaRPr>
          </a:p>
          <a:p>
            <a:pPr indent="0" lvl="0" marL="0" marR="0" rtl="0" algn="ctr">
              <a:spcBef>
                <a:spcPts val="0"/>
              </a:spcBef>
              <a:spcAft>
                <a:spcPts val="0"/>
              </a:spcAft>
              <a:buNone/>
            </a:pPr>
            <a:r>
              <a:rPr i="0" lang="en-US" sz="8000" u="none" cap="none" strike="noStrike">
                <a:solidFill>
                  <a:schemeClr val="accent1"/>
                </a:solidFill>
                <a:latin typeface="Bebas Neue"/>
                <a:ea typeface="Bebas Neue"/>
                <a:cs typeface="Bebas Neue"/>
                <a:sym typeface="Bebas Neue"/>
              </a:rPr>
              <a:t>MONEY BASICS</a:t>
            </a:r>
            <a:endParaRPr i="0" sz="8000" u="none" cap="none" strike="noStrike">
              <a:solidFill>
                <a:schemeClr val="accent1"/>
              </a:solidFill>
              <a:latin typeface="Calibri"/>
              <a:ea typeface="Calibri"/>
              <a:cs typeface="Calibri"/>
              <a:sym typeface="Calibri"/>
            </a:endParaRPr>
          </a:p>
        </p:txBody>
      </p:sp>
      <p:sp>
        <p:nvSpPr>
          <p:cNvPr id="124" name="Google Shape;124;p1"/>
          <p:cNvSpPr txBox="1"/>
          <p:nvPr/>
        </p:nvSpPr>
        <p:spPr>
          <a:xfrm>
            <a:off x="408314" y="4566709"/>
            <a:ext cx="6858000"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800" u="none" cap="none" strike="noStrike">
                <a:solidFill>
                  <a:srgbClr val="000000"/>
                </a:solidFill>
                <a:latin typeface="Arial"/>
                <a:ea typeface="Arial"/>
                <a:cs typeface="Arial"/>
                <a:sym typeface="Arial"/>
              </a:rPr>
              <a:t>Facilitated by:</a:t>
            </a:r>
            <a:endParaRPr/>
          </a:p>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[Facilitator 1 name]</a:t>
            </a:r>
            <a:endParaRPr/>
          </a:p>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[Facilitator 2 name]</a:t>
            </a:r>
            <a:endParaRPr b="0" i="0" sz="1800" u="none" cap="none" strike="noStrike">
              <a:solidFill>
                <a:schemeClr val="lt2"/>
              </a:solidFill>
              <a:latin typeface="Arial"/>
              <a:ea typeface="Arial"/>
              <a:cs typeface="Arial"/>
              <a:sym typeface="Arial"/>
            </a:endParaRPr>
          </a:p>
        </p:txBody>
      </p:sp>
      <p:sp>
        <p:nvSpPr>
          <p:cNvPr id="125" name="Google Shape;125;p1"/>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126" name="Google Shape;126;p1"/>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10"/>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Community Agreements</a:t>
            </a:r>
            <a:endParaRPr>
              <a:solidFill>
                <a:schemeClr val="accent1"/>
              </a:solidFill>
            </a:endParaRPr>
          </a:p>
        </p:txBody>
      </p:sp>
      <p:sp>
        <p:nvSpPr>
          <p:cNvPr id="206" name="Google Shape;206;p10"/>
          <p:cNvSpPr txBox="1"/>
          <p:nvPr>
            <p:ph idx="1" type="body"/>
          </p:nvPr>
        </p:nvSpPr>
        <p:spPr>
          <a:xfrm>
            <a:off x="1097279" y="1845734"/>
            <a:ext cx="10058401" cy="4023360"/>
          </a:xfrm>
          <a:prstGeom prst="rect">
            <a:avLst/>
          </a:prstGeom>
          <a:noFill/>
          <a:ln>
            <a:noFill/>
          </a:ln>
        </p:spPr>
        <p:txBody>
          <a:bodyPr anchorCtr="0" anchor="t" bIns="45700" lIns="0" spcFirstLastPara="1" rIns="0" wrap="square" tIns="45700">
            <a:normAutofit/>
          </a:bodyPr>
          <a:lstStyle/>
          <a:p>
            <a:pPr indent="0" lvl="0" marL="91440" rtl="0" algn="l">
              <a:lnSpc>
                <a:spcPct val="90000"/>
              </a:lnSpc>
              <a:spcBef>
                <a:spcPts val="0"/>
              </a:spcBef>
              <a:spcAft>
                <a:spcPts val="0"/>
              </a:spcAft>
              <a:buSzPts val="2000"/>
              <a:buNone/>
            </a:pPr>
            <a:r>
              <a:t/>
            </a:r>
            <a:endParaRPr/>
          </a:p>
        </p:txBody>
      </p:sp>
      <p:sp>
        <p:nvSpPr>
          <p:cNvPr id="207" name="Google Shape;207;p10"/>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208" name="Google Shape;208;p10"/>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11"/>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Today’s Agenda:</a:t>
            </a:r>
            <a:endParaRPr>
              <a:solidFill>
                <a:schemeClr val="accent1"/>
              </a:solidFill>
            </a:endParaRPr>
          </a:p>
        </p:txBody>
      </p:sp>
      <p:sp>
        <p:nvSpPr>
          <p:cNvPr id="214" name="Google Shape;214;p11"/>
          <p:cNvSpPr txBox="1"/>
          <p:nvPr>
            <p:ph idx="1" type="body"/>
          </p:nvPr>
        </p:nvSpPr>
        <p:spPr>
          <a:xfrm>
            <a:off x="1097279" y="1845734"/>
            <a:ext cx="7700732" cy="4023360"/>
          </a:xfrm>
          <a:prstGeom prst="rect">
            <a:avLst/>
          </a:prstGeom>
          <a:noFill/>
          <a:ln>
            <a:noFill/>
          </a:ln>
        </p:spPr>
        <p:txBody>
          <a:bodyPr anchorCtr="0" anchor="t" bIns="45700" lIns="0" spcFirstLastPara="1" rIns="0" wrap="square" tIns="45700">
            <a:normAutofit fontScale="92500" lnSpcReduction="10000"/>
          </a:bodyPr>
          <a:lstStyle/>
          <a:p>
            <a:pPr indent="-457200" lvl="0" marL="457200" rtl="0" algn="l">
              <a:lnSpc>
                <a:spcPct val="90000"/>
              </a:lnSpc>
              <a:spcBef>
                <a:spcPts val="0"/>
              </a:spcBef>
              <a:spcAft>
                <a:spcPts val="0"/>
              </a:spcAft>
              <a:buSzPct val="100000"/>
              <a:buFont typeface="Calibri"/>
              <a:buAutoNum type="arabicPeriod"/>
            </a:pPr>
            <a:r>
              <a:rPr lang="en-US"/>
              <a:t>Go over the course goals, rules, and schedule; create a community agreement.</a:t>
            </a:r>
            <a:endParaRPr/>
          </a:p>
          <a:p>
            <a:pPr indent="-457200" lvl="0" marL="457200" rtl="0" algn="l">
              <a:lnSpc>
                <a:spcPct val="90000"/>
              </a:lnSpc>
              <a:spcBef>
                <a:spcPts val="1400"/>
              </a:spcBef>
              <a:spcAft>
                <a:spcPts val="0"/>
              </a:spcAft>
              <a:buSzPct val="100000"/>
              <a:buFont typeface="Calibri"/>
              <a:buAutoNum type="arabicPeriod"/>
            </a:pPr>
            <a:r>
              <a:rPr lang="en-US"/>
              <a:t>Recognize pervasive thoughts, beliefs, and emotions we have about money.</a:t>
            </a:r>
            <a:endParaRPr/>
          </a:p>
          <a:p>
            <a:pPr indent="-457200" lvl="0" marL="457200" rtl="0" algn="l">
              <a:lnSpc>
                <a:spcPct val="90000"/>
              </a:lnSpc>
              <a:spcBef>
                <a:spcPts val="1400"/>
              </a:spcBef>
              <a:spcAft>
                <a:spcPts val="0"/>
              </a:spcAft>
              <a:buSzPct val="100000"/>
              <a:buFont typeface="Calibri"/>
              <a:buAutoNum type="arabicPeriod"/>
            </a:pPr>
            <a:r>
              <a:rPr lang="en-US"/>
              <a:t>Think about the relationship between our mental health and/or challenges and our financial challenges.</a:t>
            </a:r>
            <a:endParaRPr/>
          </a:p>
          <a:p>
            <a:pPr indent="-457200" lvl="0" marL="457200" rtl="0" algn="l">
              <a:lnSpc>
                <a:spcPct val="90000"/>
              </a:lnSpc>
              <a:spcBef>
                <a:spcPts val="1400"/>
              </a:spcBef>
              <a:spcAft>
                <a:spcPts val="0"/>
              </a:spcAft>
              <a:buSzPct val="100000"/>
              <a:buFont typeface="Calibri"/>
              <a:buAutoNum type="arabicPeriod"/>
            </a:pPr>
            <a:r>
              <a:rPr lang="en-US"/>
              <a:t>Identify ways to reduce financial stress and practice self-care.</a:t>
            </a:r>
            <a:endParaRPr/>
          </a:p>
          <a:p>
            <a:pPr indent="-457200" lvl="0" marL="457200" rtl="0" algn="l">
              <a:lnSpc>
                <a:spcPct val="90000"/>
              </a:lnSpc>
              <a:spcBef>
                <a:spcPts val="1400"/>
              </a:spcBef>
              <a:spcAft>
                <a:spcPts val="0"/>
              </a:spcAft>
              <a:buSzPct val="100000"/>
              <a:buFont typeface="Calibri"/>
              <a:buAutoNum type="arabicPeriod"/>
            </a:pPr>
            <a:r>
              <a:rPr lang="en-US"/>
              <a:t>Learn about poverty, economic inequality, and economic insecurity in the United States and how these issues are intersectional. </a:t>
            </a:r>
            <a:endParaRPr/>
          </a:p>
          <a:p>
            <a:pPr indent="-457200" lvl="0" marL="457200" rtl="0" algn="l">
              <a:lnSpc>
                <a:spcPct val="90000"/>
              </a:lnSpc>
              <a:spcBef>
                <a:spcPts val="1400"/>
              </a:spcBef>
              <a:spcAft>
                <a:spcPts val="0"/>
              </a:spcAft>
              <a:buSzPct val="100000"/>
              <a:buFont typeface="Calibri"/>
              <a:buAutoNum type="arabicPeriod"/>
            </a:pPr>
            <a:r>
              <a:rPr lang="en-US"/>
              <a:t>Learn about and discuss privilege, social justice, equity, and financial resilience.</a:t>
            </a:r>
            <a:endParaRPr/>
          </a:p>
          <a:p>
            <a:pPr indent="-457200" lvl="0" marL="457200" rtl="0" algn="l">
              <a:lnSpc>
                <a:spcPct val="90000"/>
              </a:lnSpc>
              <a:spcBef>
                <a:spcPts val="1400"/>
              </a:spcBef>
              <a:spcAft>
                <a:spcPts val="0"/>
              </a:spcAft>
              <a:buSzPct val="100000"/>
              <a:buFont typeface="Calibri"/>
              <a:buAutoNum type="arabicPeriod"/>
            </a:pPr>
            <a:r>
              <a:rPr lang="en-US"/>
              <a:t>Identify our own individual course goals.</a:t>
            </a:r>
            <a:endParaRPr/>
          </a:p>
        </p:txBody>
      </p:sp>
      <p:pic>
        <p:nvPicPr>
          <p:cNvPr id="215" name="Google Shape;215;p11"/>
          <p:cNvPicPr preferRelativeResize="0"/>
          <p:nvPr/>
        </p:nvPicPr>
        <p:blipFill rotWithShape="1">
          <a:blip r:embed="rId3">
            <a:alphaModFix/>
          </a:blip>
          <a:srcRect b="0" l="0" r="0" t="0"/>
          <a:stretch/>
        </p:blipFill>
        <p:spPr>
          <a:xfrm>
            <a:off x="8931875" y="2471352"/>
            <a:ext cx="2681416" cy="2681416"/>
          </a:xfrm>
          <a:prstGeom prst="rect">
            <a:avLst/>
          </a:prstGeom>
          <a:noFill/>
          <a:ln>
            <a:noFill/>
          </a:ln>
        </p:spPr>
      </p:pic>
      <p:sp>
        <p:nvSpPr>
          <p:cNvPr id="216" name="Google Shape;216;p11"/>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217" name="Google Shape;217;p11"/>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12"/>
          <p:cNvSpPr txBox="1"/>
          <p:nvPr>
            <p:ph type="title"/>
          </p:nvPr>
        </p:nvSpPr>
        <p:spPr>
          <a:xfrm>
            <a:off x="1017976" y="20638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Course Overview</a:t>
            </a:r>
            <a:endParaRPr>
              <a:solidFill>
                <a:schemeClr val="accent1"/>
              </a:solidFill>
            </a:endParaRPr>
          </a:p>
        </p:txBody>
      </p:sp>
      <p:sp>
        <p:nvSpPr>
          <p:cNvPr id="223" name="Google Shape;223;p12"/>
          <p:cNvSpPr txBox="1"/>
          <p:nvPr>
            <p:ph idx="1" type="body"/>
          </p:nvPr>
        </p:nvSpPr>
        <p:spPr>
          <a:xfrm>
            <a:off x="929286" y="1791549"/>
            <a:ext cx="5067477" cy="4481660"/>
          </a:xfrm>
          <a:prstGeom prst="rect">
            <a:avLst/>
          </a:prstGeom>
          <a:noFill/>
          <a:ln>
            <a:noFill/>
          </a:ln>
        </p:spPr>
        <p:txBody>
          <a:bodyPr anchorCtr="0" anchor="t" bIns="45700" lIns="0" spcFirstLastPara="1" rIns="0" wrap="square" tIns="45700">
            <a:normAutofit fontScale="92500" lnSpcReduction="20000"/>
          </a:bodyPr>
          <a:lstStyle/>
          <a:p>
            <a:pPr indent="0" lvl="0" marL="0" rtl="0" algn="l">
              <a:lnSpc>
                <a:spcPct val="100000"/>
              </a:lnSpc>
              <a:spcBef>
                <a:spcPts val="0"/>
              </a:spcBef>
              <a:spcAft>
                <a:spcPts val="0"/>
              </a:spcAft>
              <a:buSzPct val="100000"/>
              <a:buNone/>
            </a:pPr>
            <a:r>
              <a:rPr b="1" lang="en-US" sz="1400" u="sng"/>
              <a:t>Workshop</a:t>
            </a:r>
            <a:r>
              <a:rPr b="1" lang="en-US" sz="1400" u="sng"/>
              <a:t> 1 - Introduction to Money Basics</a:t>
            </a:r>
            <a:endParaRPr sz="1600"/>
          </a:p>
          <a:p>
            <a:pPr indent="-342900" lvl="0" marL="342900" rtl="0" algn="l">
              <a:lnSpc>
                <a:spcPct val="90000"/>
              </a:lnSpc>
              <a:spcBef>
                <a:spcPts val="200"/>
              </a:spcBef>
              <a:spcAft>
                <a:spcPts val="0"/>
              </a:spcAft>
              <a:buSzPct val="100000"/>
              <a:buFont typeface="Calibri"/>
              <a:buAutoNum type="arabicPeriod"/>
            </a:pPr>
            <a:r>
              <a:rPr lang="en-US" sz="1400"/>
              <a:t>Welcome &amp; introductions</a:t>
            </a:r>
            <a:endParaRPr/>
          </a:p>
          <a:p>
            <a:pPr indent="-342900" lvl="0" marL="342900" rtl="0" algn="l">
              <a:lnSpc>
                <a:spcPct val="90000"/>
              </a:lnSpc>
              <a:spcBef>
                <a:spcPts val="0"/>
              </a:spcBef>
              <a:spcAft>
                <a:spcPts val="0"/>
              </a:spcAft>
              <a:buSzPct val="100000"/>
              <a:buFont typeface="Calibri"/>
              <a:buAutoNum type="arabicPeriod"/>
            </a:pPr>
            <a:r>
              <a:rPr lang="en-US" sz="1400"/>
              <a:t>Ground rules, course goals</a:t>
            </a:r>
            <a:endParaRPr/>
          </a:p>
          <a:p>
            <a:pPr indent="-342900" lvl="0" marL="342900" rtl="0" algn="l">
              <a:lnSpc>
                <a:spcPct val="90000"/>
              </a:lnSpc>
              <a:spcBef>
                <a:spcPts val="0"/>
              </a:spcBef>
              <a:spcAft>
                <a:spcPts val="0"/>
              </a:spcAft>
              <a:buSzPct val="100000"/>
              <a:buFont typeface="Calibri"/>
              <a:buAutoNum type="arabicPeriod"/>
            </a:pPr>
            <a:r>
              <a:rPr lang="en-US" sz="1400"/>
              <a:t>Thoughts &amp; beliefs about money</a:t>
            </a:r>
            <a:endParaRPr/>
          </a:p>
          <a:p>
            <a:pPr indent="-342900" lvl="0" marL="342900" rtl="0" algn="l">
              <a:lnSpc>
                <a:spcPct val="90000"/>
              </a:lnSpc>
              <a:spcBef>
                <a:spcPts val="0"/>
              </a:spcBef>
              <a:spcAft>
                <a:spcPts val="0"/>
              </a:spcAft>
              <a:buSzPct val="100000"/>
              <a:buFont typeface="Calibri"/>
              <a:buAutoNum type="arabicPeriod"/>
            </a:pPr>
            <a:r>
              <a:rPr lang="en-US" sz="1400"/>
              <a:t>Mental health/addiction and money issues</a:t>
            </a:r>
            <a:endParaRPr/>
          </a:p>
          <a:p>
            <a:pPr indent="-342900" lvl="0" marL="342900" rtl="0" algn="l">
              <a:lnSpc>
                <a:spcPct val="90000"/>
              </a:lnSpc>
              <a:spcBef>
                <a:spcPts val="0"/>
              </a:spcBef>
              <a:spcAft>
                <a:spcPts val="0"/>
              </a:spcAft>
              <a:buSzPct val="100000"/>
              <a:buFont typeface="Calibri"/>
              <a:buAutoNum type="arabicPeriod"/>
            </a:pPr>
            <a:r>
              <a:rPr lang="en-US" sz="1400"/>
              <a:t>Mindfulness tips to reduce financial stress</a:t>
            </a:r>
            <a:endParaRPr/>
          </a:p>
          <a:p>
            <a:pPr indent="-342900" lvl="0" marL="342900" rtl="0" algn="l">
              <a:lnSpc>
                <a:spcPct val="90000"/>
              </a:lnSpc>
              <a:spcBef>
                <a:spcPts val="0"/>
              </a:spcBef>
              <a:spcAft>
                <a:spcPts val="0"/>
              </a:spcAft>
              <a:buSzPct val="100000"/>
              <a:buFont typeface="Calibri"/>
              <a:buAutoNum type="arabicPeriod"/>
            </a:pPr>
            <a:r>
              <a:rPr lang="en-US" sz="1400"/>
              <a:t>Poverty, intersectionality, privilege &amp; social justice</a:t>
            </a:r>
            <a:endParaRPr/>
          </a:p>
          <a:p>
            <a:pPr indent="-342900" lvl="0" marL="342900" rtl="0" algn="l">
              <a:lnSpc>
                <a:spcPct val="90000"/>
              </a:lnSpc>
              <a:spcBef>
                <a:spcPts val="0"/>
              </a:spcBef>
              <a:spcAft>
                <a:spcPts val="0"/>
              </a:spcAft>
              <a:buSzPct val="100000"/>
              <a:buFont typeface="Calibri"/>
              <a:buAutoNum type="arabicPeriod"/>
            </a:pPr>
            <a:r>
              <a:rPr lang="en-US" sz="1400"/>
              <a:t>Economic resilience</a:t>
            </a:r>
            <a:endParaRPr/>
          </a:p>
          <a:p>
            <a:pPr indent="-342900" lvl="0" marL="342900" rtl="0" algn="l">
              <a:lnSpc>
                <a:spcPct val="90000"/>
              </a:lnSpc>
              <a:spcBef>
                <a:spcPts val="0"/>
              </a:spcBef>
              <a:spcAft>
                <a:spcPts val="0"/>
              </a:spcAft>
              <a:buSzPct val="100000"/>
              <a:buFont typeface="Calibri"/>
              <a:buAutoNum type="arabicPeriod"/>
            </a:pPr>
            <a:r>
              <a:rPr lang="en-US" sz="1400"/>
              <a:t>Individual course goals</a:t>
            </a:r>
            <a:endParaRPr/>
          </a:p>
          <a:p>
            <a:pPr indent="-342900" lvl="0" marL="342900" rtl="0" algn="l">
              <a:lnSpc>
                <a:spcPct val="90000"/>
              </a:lnSpc>
              <a:spcBef>
                <a:spcPts val="0"/>
              </a:spcBef>
              <a:spcAft>
                <a:spcPts val="0"/>
              </a:spcAft>
              <a:buSzPct val="100000"/>
              <a:buFont typeface="Calibri"/>
              <a:buAutoNum type="arabicPeriod"/>
            </a:pPr>
            <a:r>
              <a:rPr lang="en-US" sz="1400"/>
              <a:t>Money saving ideas</a:t>
            </a:r>
            <a:endParaRPr/>
          </a:p>
          <a:p>
            <a:pPr indent="0" lvl="0" marL="0" rtl="0" algn="l">
              <a:lnSpc>
                <a:spcPct val="90000"/>
              </a:lnSpc>
              <a:spcBef>
                <a:spcPts val="0"/>
              </a:spcBef>
              <a:spcAft>
                <a:spcPts val="0"/>
              </a:spcAft>
              <a:buSzPct val="100000"/>
              <a:buNone/>
            </a:pPr>
            <a:r>
              <a:t/>
            </a:r>
            <a:endParaRPr sz="1400"/>
          </a:p>
          <a:p>
            <a:pPr indent="0" lvl="0" marL="0" rtl="0" algn="l">
              <a:lnSpc>
                <a:spcPct val="100000"/>
              </a:lnSpc>
              <a:spcBef>
                <a:spcPts val="0"/>
              </a:spcBef>
              <a:spcAft>
                <a:spcPts val="0"/>
              </a:spcAft>
              <a:buSzPct val="100000"/>
              <a:buNone/>
            </a:pPr>
            <a:r>
              <a:rPr b="1" lang="en-US" sz="1400" u="sng"/>
              <a:t>Workshop</a:t>
            </a:r>
            <a:r>
              <a:rPr b="1" lang="en-US" sz="1400" u="sng"/>
              <a:t> 2 – Financial Goals, Person Directed Plan </a:t>
            </a:r>
            <a:endParaRPr b="1" sz="1400" u="sng"/>
          </a:p>
          <a:p>
            <a:pPr indent="-342900" lvl="0" marL="342900" rtl="0" algn="l">
              <a:lnSpc>
                <a:spcPct val="100000"/>
              </a:lnSpc>
              <a:spcBef>
                <a:spcPts val="0"/>
              </a:spcBef>
              <a:spcAft>
                <a:spcPts val="0"/>
              </a:spcAft>
              <a:buSzPct val="100000"/>
              <a:buFont typeface="Calibri"/>
              <a:buAutoNum type="arabicPeriod"/>
            </a:pPr>
            <a:r>
              <a:rPr lang="en-US" sz="1400"/>
              <a:t>Class updates and sharing</a:t>
            </a:r>
            <a:endParaRPr/>
          </a:p>
          <a:p>
            <a:pPr indent="-342900" lvl="0" marL="342900" rtl="0" algn="l">
              <a:lnSpc>
                <a:spcPct val="100000"/>
              </a:lnSpc>
              <a:spcBef>
                <a:spcPts val="0"/>
              </a:spcBef>
              <a:spcAft>
                <a:spcPts val="0"/>
              </a:spcAft>
              <a:buSzPct val="100000"/>
              <a:buFont typeface="Calibri"/>
              <a:buAutoNum type="arabicPeriod"/>
            </a:pPr>
            <a:r>
              <a:rPr lang="en-US" sz="1400"/>
              <a:t>Person-directed planning</a:t>
            </a:r>
            <a:endParaRPr/>
          </a:p>
          <a:p>
            <a:pPr indent="-342900" lvl="0" marL="342900" rtl="0" algn="l">
              <a:lnSpc>
                <a:spcPct val="100000"/>
              </a:lnSpc>
              <a:spcBef>
                <a:spcPts val="0"/>
              </a:spcBef>
              <a:spcAft>
                <a:spcPts val="0"/>
              </a:spcAft>
              <a:buSzPct val="100000"/>
              <a:buFont typeface="Calibri"/>
              <a:buAutoNum type="arabicPeriod"/>
            </a:pPr>
            <a:r>
              <a:rPr lang="en-US" sz="1400"/>
              <a:t>Life now; what works and what doesn’t</a:t>
            </a:r>
            <a:endParaRPr/>
          </a:p>
          <a:p>
            <a:pPr indent="-342900" lvl="0" marL="342900" rtl="0" algn="l">
              <a:lnSpc>
                <a:spcPct val="100000"/>
              </a:lnSpc>
              <a:spcBef>
                <a:spcPts val="0"/>
              </a:spcBef>
              <a:spcAft>
                <a:spcPts val="0"/>
              </a:spcAft>
              <a:buSzPct val="100000"/>
              <a:buFont typeface="Calibri"/>
              <a:buAutoNum type="arabicPeriod"/>
            </a:pPr>
            <a:r>
              <a:rPr lang="en-US" sz="1400"/>
              <a:t>Strengths, gifts, capacities</a:t>
            </a:r>
            <a:endParaRPr/>
          </a:p>
          <a:p>
            <a:pPr indent="-342900" lvl="0" marL="342900" rtl="0" algn="l">
              <a:lnSpc>
                <a:spcPct val="100000"/>
              </a:lnSpc>
              <a:spcBef>
                <a:spcPts val="0"/>
              </a:spcBef>
              <a:spcAft>
                <a:spcPts val="0"/>
              </a:spcAft>
              <a:buSzPct val="100000"/>
              <a:buFont typeface="Calibri"/>
              <a:buAutoNum type="arabicPeriod"/>
            </a:pPr>
            <a:r>
              <a:rPr lang="en-US" sz="1400"/>
              <a:t>Financial dream, life one year from now</a:t>
            </a:r>
            <a:endParaRPr/>
          </a:p>
          <a:p>
            <a:pPr indent="-342900" lvl="0" marL="342900" rtl="0" algn="l">
              <a:lnSpc>
                <a:spcPct val="100000"/>
              </a:lnSpc>
              <a:spcBef>
                <a:spcPts val="0"/>
              </a:spcBef>
              <a:spcAft>
                <a:spcPts val="0"/>
              </a:spcAft>
              <a:buSzPct val="100000"/>
              <a:buFont typeface="Calibri"/>
              <a:buAutoNum type="arabicPeriod"/>
            </a:pPr>
            <a:r>
              <a:rPr lang="en-US" sz="1400"/>
              <a:t>Action Plan</a:t>
            </a:r>
            <a:endParaRPr/>
          </a:p>
          <a:p>
            <a:pPr indent="0" lvl="0" marL="0" rtl="0" algn="l">
              <a:lnSpc>
                <a:spcPct val="90000"/>
              </a:lnSpc>
              <a:spcBef>
                <a:spcPts val="1200"/>
              </a:spcBef>
              <a:spcAft>
                <a:spcPts val="0"/>
              </a:spcAft>
              <a:buSzPct val="100000"/>
              <a:buNone/>
            </a:pPr>
            <a:r>
              <a:rPr b="1" lang="en-US" sz="1400" u="sng"/>
              <a:t>Workshop</a:t>
            </a:r>
            <a:r>
              <a:rPr b="1" lang="en-US" sz="1400" u="sng"/>
              <a:t> 3 – Creating a Budget, Resources to Save Money</a:t>
            </a:r>
            <a:endParaRPr sz="1400"/>
          </a:p>
          <a:p>
            <a:pPr indent="-342900" lvl="0" marL="342900" rtl="0" algn="l">
              <a:lnSpc>
                <a:spcPct val="100000"/>
              </a:lnSpc>
              <a:spcBef>
                <a:spcPts val="200"/>
              </a:spcBef>
              <a:spcAft>
                <a:spcPts val="0"/>
              </a:spcAft>
              <a:buSzPct val="100000"/>
              <a:buFont typeface="Calibri"/>
              <a:buAutoNum type="arabicPeriod"/>
            </a:pPr>
            <a:r>
              <a:rPr lang="en-US" sz="1400"/>
              <a:t>Class updates and sharing</a:t>
            </a:r>
            <a:endParaRPr/>
          </a:p>
          <a:p>
            <a:pPr indent="-342900" lvl="0" marL="342900" rtl="0" algn="l">
              <a:lnSpc>
                <a:spcPct val="100000"/>
              </a:lnSpc>
              <a:spcBef>
                <a:spcPts val="0"/>
              </a:spcBef>
              <a:spcAft>
                <a:spcPts val="0"/>
              </a:spcAft>
              <a:buSzPct val="100000"/>
              <a:buFont typeface="Calibri"/>
              <a:buAutoNum type="arabicPeriod"/>
            </a:pPr>
            <a:r>
              <a:rPr lang="en-US" sz="1400"/>
              <a:t>Fixed, variable, non-monthly, and unexpected expenses</a:t>
            </a:r>
            <a:endParaRPr/>
          </a:p>
          <a:p>
            <a:pPr indent="-342900" lvl="0" marL="342900" rtl="0" algn="l">
              <a:lnSpc>
                <a:spcPct val="100000"/>
              </a:lnSpc>
              <a:spcBef>
                <a:spcPts val="0"/>
              </a:spcBef>
              <a:spcAft>
                <a:spcPts val="0"/>
              </a:spcAft>
              <a:buSzPct val="100000"/>
              <a:buFont typeface="Calibri"/>
              <a:buAutoNum type="arabicPeriod"/>
            </a:pPr>
            <a:r>
              <a:rPr lang="en-US" sz="1400"/>
              <a:t>Income and expenses; needs vs wants</a:t>
            </a:r>
            <a:endParaRPr/>
          </a:p>
          <a:p>
            <a:pPr indent="-342900" lvl="0" marL="342900" rtl="0" algn="l">
              <a:lnSpc>
                <a:spcPct val="100000"/>
              </a:lnSpc>
              <a:spcBef>
                <a:spcPts val="0"/>
              </a:spcBef>
              <a:spcAft>
                <a:spcPts val="0"/>
              </a:spcAft>
              <a:buSzPct val="100000"/>
              <a:buFont typeface="Calibri"/>
              <a:buAutoNum type="arabicPeriod"/>
            </a:pPr>
            <a:r>
              <a:rPr lang="en-US" sz="1400"/>
              <a:t>Budgeting worksheet(s)</a:t>
            </a:r>
            <a:endParaRPr/>
          </a:p>
          <a:p>
            <a:pPr indent="-342900" lvl="0" marL="342900" rtl="0" algn="l">
              <a:lnSpc>
                <a:spcPct val="100000"/>
              </a:lnSpc>
              <a:spcBef>
                <a:spcPts val="0"/>
              </a:spcBef>
              <a:spcAft>
                <a:spcPts val="0"/>
              </a:spcAft>
              <a:buSzPct val="100000"/>
              <a:buFont typeface="Calibri"/>
              <a:buAutoNum type="arabicPeriod"/>
            </a:pPr>
            <a:r>
              <a:rPr lang="en-US" sz="1400"/>
              <a:t>National and local resources for saving money</a:t>
            </a:r>
            <a:endParaRPr/>
          </a:p>
          <a:p>
            <a:pPr indent="-260667" lvl="0" marL="342900" rtl="0" algn="l">
              <a:lnSpc>
                <a:spcPct val="100000"/>
              </a:lnSpc>
              <a:spcBef>
                <a:spcPts val="0"/>
              </a:spcBef>
              <a:spcAft>
                <a:spcPts val="0"/>
              </a:spcAft>
              <a:buSzPct val="100000"/>
              <a:buFont typeface="Calibri"/>
              <a:buNone/>
            </a:pPr>
            <a:r>
              <a:t/>
            </a:r>
            <a:endParaRPr sz="1400"/>
          </a:p>
        </p:txBody>
      </p:sp>
      <p:sp>
        <p:nvSpPr>
          <p:cNvPr id="224" name="Google Shape;224;p12"/>
          <p:cNvSpPr txBox="1"/>
          <p:nvPr>
            <p:ph idx="2" type="body"/>
          </p:nvPr>
        </p:nvSpPr>
        <p:spPr>
          <a:xfrm>
            <a:off x="6097600" y="1709325"/>
            <a:ext cx="5358900" cy="4481700"/>
          </a:xfrm>
          <a:prstGeom prst="rect">
            <a:avLst/>
          </a:prstGeom>
          <a:noFill/>
          <a:ln>
            <a:noFill/>
          </a:ln>
        </p:spPr>
        <p:txBody>
          <a:bodyPr anchorCtr="0" anchor="t" bIns="45700" lIns="0" spcFirstLastPara="1" rIns="0" wrap="square" tIns="45700">
            <a:normAutofit fontScale="40000" lnSpcReduction="20000"/>
          </a:bodyPr>
          <a:lstStyle/>
          <a:p>
            <a:pPr indent="0" lvl="0" marL="0" rtl="0" algn="l">
              <a:lnSpc>
                <a:spcPct val="100000"/>
              </a:lnSpc>
              <a:spcBef>
                <a:spcPts val="0"/>
              </a:spcBef>
              <a:spcAft>
                <a:spcPts val="0"/>
              </a:spcAft>
              <a:buSzPct val="100000"/>
              <a:buNone/>
            </a:pPr>
            <a:r>
              <a:t/>
            </a:r>
            <a:endParaRPr sz="1400"/>
          </a:p>
          <a:p>
            <a:pPr indent="0" lvl="0" marL="0" rtl="0" algn="l">
              <a:lnSpc>
                <a:spcPct val="100000"/>
              </a:lnSpc>
              <a:spcBef>
                <a:spcPts val="0"/>
              </a:spcBef>
              <a:spcAft>
                <a:spcPts val="0"/>
              </a:spcAft>
              <a:buSzPct val="45161"/>
              <a:buNone/>
            </a:pPr>
            <a:r>
              <a:rPr b="1" lang="en-US" sz="3100" u="sng"/>
              <a:t>Workshop</a:t>
            </a:r>
            <a:r>
              <a:rPr b="1" lang="en-US" sz="3100" u="sng"/>
              <a:t> 4 – Banking Basics &amp; Checking Accounts</a:t>
            </a:r>
            <a:endParaRPr b="1" sz="3100" u="sng"/>
          </a:p>
          <a:p>
            <a:pPr indent="-339407" lvl="0" marL="342900" rtl="0" algn="l">
              <a:lnSpc>
                <a:spcPct val="100000"/>
              </a:lnSpc>
              <a:spcBef>
                <a:spcPts val="0"/>
              </a:spcBef>
              <a:spcAft>
                <a:spcPts val="0"/>
              </a:spcAft>
              <a:buSzPct val="100000"/>
              <a:buFont typeface="Calibri"/>
              <a:buAutoNum type="arabicPeriod"/>
            </a:pPr>
            <a:r>
              <a:rPr lang="en-US" sz="3100"/>
              <a:t>Class updates and sharing</a:t>
            </a:r>
            <a:endParaRPr sz="3100"/>
          </a:p>
          <a:p>
            <a:pPr indent="-339407" lvl="0" marL="342900" rtl="0" algn="l">
              <a:lnSpc>
                <a:spcPct val="100000"/>
              </a:lnSpc>
              <a:spcBef>
                <a:spcPts val="0"/>
              </a:spcBef>
              <a:spcAft>
                <a:spcPts val="0"/>
              </a:spcAft>
              <a:buSzPct val="100000"/>
              <a:buFont typeface="Calibri"/>
              <a:buAutoNum type="arabicPeriod"/>
            </a:pPr>
            <a:r>
              <a:rPr lang="en-US" sz="3100"/>
              <a:t>Banking terms</a:t>
            </a:r>
            <a:endParaRPr sz="3100"/>
          </a:p>
          <a:p>
            <a:pPr indent="-339407" lvl="0" marL="342900" rtl="0" algn="l">
              <a:lnSpc>
                <a:spcPct val="100000"/>
              </a:lnSpc>
              <a:spcBef>
                <a:spcPts val="0"/>
              </a:spcBef>
              <a:spcAft>
                <a:spcPts val="0"/>
              </a:spcAft>
              <a:buSzPct val="100000"/>
              <a:buFont typeface="Calibri"/>
              <a:buAutoNum type="arabicPeriod"/>
            </a:pPr>
            <a:r>
              <a:rPr lang="en-US" sz="3100"/>
              <a:t>Different types of financial institutions</a:t>
            </a:r>
            <a:endParaRPr sz="3100"/>
          </a:p>
          <a:p>
            <a:pPr indent="-339407" lvl="0" marL="342900" rtl="0" algn="l">
              <a:lnSpc>
                <a:spcPct val="100000"/>
              </a:lnSpc>
              <a:spcBef>
                <a:spcPts val="0"/>
              </a:spcBef>
              <a:spcAft>
                <a:spcPts val="0"/>
              </a:spcAft>
              <a:buSzPct val="100000"/>
              <a:buFont typeface="Calibri"/>
              <a:buAutoNum type="arabicPeriod"/>
            </a:pPr>
            <a:r>
              <a:rPr lang="en-US" sz="3100"/>
              <a:t>Common fees and how to avoid them</a:t>
            </a:r>
            <a:endParaRPr sz="3100"/>
          </a:p>
          <a:p>
            <a:pPr indent="-339407" lvl="0" marL="342900" rtl="0" algn="l">
              <a:lnSpc>
                <a:spcPct val="100000"/>
              </a:lnSpc>
              <a:spcBef>
                <a:spcPts val="0"/>
              </a:spcBef>
              <a:spcAft>
                <a:spcPts val="0"/>
              </a:spcAft>
              <a:buSzPct val="100000"/>
              <a:buFont typeface="Calibri"/>
              <a:buAutoNum type="arabicPeriod"/>
            </a:pPr>
            <a:r>
              <a:rPr lang="en-US" sz="3100"/>
              <a:t>What to do if you have poor banking history</a:t>
            </a:r>
            <a:endParaRPr sz="3100"/>
          </a:p>
          <a:p>
            <a:pPr indent="-339407" lvl="0" marL="342900" rtl="0" algn="l">
              <a:lnSpc>
                <a:spcPct val="100000"/>
              </a:lnSpc>
              <a:spcBef>
                <a:spcPts val="0"/>
              </a:spcBef>
              <a:spcAft>
                <a:spcPts val="0"/>
              </a:spcAft>
              <a:buSzPct val="100000"/>
              <a:buFont typeface="Calibri"/>
              <a:buAutoNum type="arabicPeriod"/>
            </a:pPr>
            <a:r>
              <a:rPr lang="en-US" sz="3100"/>
              <a:t>Checking accounts; how to read and write a check</a:t>
            </a:r>
            <a:endParaRPr sz="3100"/>
          </a:p>
          <a:p>
            <a:pPr indent="-339407" lvl="0" marL="342900" rtl="0" algn="l">
              <a:lnSpc>
                <a:spcPct val="100000"/>
              </a:lnSpc>
              <a:spcBef>
                <a:spcPts val="0"/>
              </a:spcBef>
              <a:spcAft>
                <a:spcPts val="0"/>
              </a:spcAft>
              <a:buSzPct val="100000"/>
              <a:buFont typeface="Calibri"/>
              <a:buAutoNum type="arabicPeriod"/>
            </a:pPr>
            <a:r>
              <a:rPr lang="en-US" sz="3100"/>
              <a:t>How to balance your checkbook</a:t>
            </a:r>
            <a:endParaRPr sz="3100"/>
          </a:p>
          <a:p>
            <a:pPr indent="0" lvl="0" marL="0" rtl="0" algn="l">
              <a:lnSpc>
                <a:spcPct val="100000"/>
              </a:lnSpc>
              <a:spcBef>
                <a:spcPts val="0"/>
              </a:spcBef>
              <a:spcAft>
                <a:spcPts val="0"/>
              </a:spcAft>
              <a:buSzPct val="45161"/>
              <a:buNone/>
            </a:pPr>
            <a:r>
              <a:rPr lang="en-US" sz="3100"/>
              <a:t> </a:t>
            </a:r>
            <a:endParaRPr sz="3100"/>
          </a:p>
          <a:p>
            <a:pPr indent="0" lvl="0" marL="0" rtl="0" algn="l">
              <a:lnSpc>
                <a:spcPct val="100000"/>
              </a:lnSpc>
              <a:spcBef>
                <a:spcPts val="0"/>
              </a:spcBef>
              <a:spcAft>
                <a:spcPts val="0"/>
              </a:spcAft>
              <a:buSzPct val="45161"/>
              <a:buNone/>
            </a:pPr>
            <a:r>
              <a:rPr b="1" lang="en-US" sz="3100" u="sng"/>
              <a:t>Workshop </a:t>
            </a:r>
            <a:r>
              <a:rPr b="1" lang="en-US" sz="3100" u="sng"/>
              <a:t>5 – Debit Cards, ATMs, Online Banking &amp; Money Safety</a:t>
            </a:r>
            <a:endParaRPr sz="3100"/>
          </a:p>
          <a:p>
            <a:pPr indent="-339407" lvl="0" marL="342900" rtl="0" algn="l">
              <a:lnSpc>
                <a:spcPct val="110000"/>
              </a:lnSpc>
              <a:spcBef>
                <a:spcPts val="0"/>
              </a:spcBef>
              <a:spcAft>
                <a:spcPts val="0"/>
              </a:spcAft>
              <a:buSzPct val="100000"/>
              <a:buFont typeface="Calibri"/>
              <a:buAutoNum type="arabicPeriod"/>
            </a:pPr>
            <a:r>
              <a:rPr lang="en-US" sz="3100"/>
              <a:t>Class updates and sharing</a:t>
            </a:r>
            <a:endParaRPr sz="3100"/>
          </a:p>
          <a:p>
            <a:pPr indent="-339407" lvl="0" marL="342900" rtl="0" algn="l">
              <a:lnSpc>
                <a:spcPct val="110000"/>
              </a:lnSpc>
              <a:spcBef>
                <a:spcPts val="0"/>
              </a:spcBef>
              <a:spcAft>
                <a:spcPts val="0"/>
              </a:spcAft>
              <a:buSzPct val="100000"/>
              <a:buFont typeface="Calibri"/>
              <a:buAutoNum type="arabicPeriod"/>
            </a:pPr>
            <a:r>
              <a:rPr lang="en-US" sz="3100"/>
              <a:t>Debit card basics</a:t>
            </a:r>
            <a:endParaRPr sz="3100"/>
          </a:p>
          <a:p>
            <a:pPr indent="-339407" lvl="0" marL="342900" rtl="0" algn="l">
              <a:lnSpc>
                <a:spcPct val="110000"/>
              </a:lnSpc>
              <a:spcBef>
                <a:spcPts val="0"/>
              </a:spcBef>
              <a:spcAft>
                <a:spcPts val="0"/>
              </a:spcAft>
              <a:buSzPct val="100000"/>
              <a:buFont typeface="Calibri"/>
              <a:buAutoNum type="arabicPeriod"/>
            </a:pPr>
            <a:r>
              <a:rPr lang="en-US" sz="3100"/>
              <a:t>ATM basics, ATM safety </a:t>
            </a:r>
            <a:endParaRPr sz="3100"/>
          </a:p>
          <a:p>
            <a:pPr indent="-339407" lvl="0" marL="342900" rtl="0" algn="l">
              <a:lnSpc>
                <a:spcPct val="110000"/>
              </a:lnSpc>
              <a:spcBef>
                <a:spcPts val="0"/>
              </a:spcBef>
              <a:spcAft>
                <a:spcPts val="0"/>
              </a:spcAft>
              <a:buSzPct val="100000"/>
              <a:buFont typeface="Calibri"/>
              <a:buAutoNum type="arabicPeriod"/>
            </a:pPr>
            <a:r>
              <a:rPr lang="en-US" sz="3100"/>
              <a:t>Online banking, mobile banking, automatic bill paying</a:t>
            </a:r>
            <a:endParaRPr sz="3100"/>
          </a:p>
          <a:p>
            <a:pPr indent="-339407" lvl="0" marL="342900" rtl="0" algn="l">
              <a:lnSpc>
                <a:spcPct val="110000"/>
              </a:lnSpc>
              <a:spcBef>
                <a:spcPts val="0"/>
              </a:spcBef>
              <a:spcAft>
                <a:spcPts val="0"/>
              </a:spcAft>
              <a:buSzPct val="100000"/>
              <a:buFont typeface="Calibri"/>
              <a:buAutoNum type="arabicPeriod"/>
            </a:pPr>
            <a:r>
              <a:rPr lang="en-US" sz="3100"/>
              <a:t>Direct deposit; Debit system through Social Security</a:t>
            </a:r>
            <a:endParaRPr sz="3100"/>
          </a:p>
          <a:p>
            <a:pPr indent="-339407" lvl="0" marL="342900" rtl="0" algn="l">
              <a:lnSpc>
                <a:spcPct val="110000"/>
              </a:lnSpc>
              <a:spcBef>
                <a:spcPts val="0"/>
              </a:spcBef>
              <a:spcAft>
                <a:spcPts val="0"/>
              </a:spcAft>
              <a:buSzPct val="100000"/>
              <a:buFont typeface="Calibri"/>
              <a:buAutoNum type="arabicPeriod"/>
            </a:pPr>
            <a:r>
              <a:rPr lang="en-US" sz="3100"/>
              <a:t>Money safety; tips and resources to avoid identity theft</a:t>
            </a:r>
            <a:endParaRPr sz="3100"/>
          </a:p>
          <a:p>
            <a:pPr indent="-260667" lvl="0" marL="342900" rtl="0" algn="l">
              <a:lnSpc>
                <a:spcPct val="110000"/>
              </a:lnSpc>
              <a:spcBef>
                <a:spcPts val="0"/>
              </a:spcBef>
              <a:spcAft>
                <a:spcPts val="0"/>
              </a:spcAft>
              <a:buSzPct val="45161"/>
              <a:buFont typeface="Calibri"/>
              <a:buNone/>
            </a:pPr>
            <a:r>
              <a:t/>
            </a:r>
            <a:endParaRPr sz="3100"/>
          </a:p>
          <a:p>
            <a:pPr indent="0" lvl="0" marL="0" rtl="0" algn="l">
              <a:lnSpc>
                <a:spcPct val="100000"/>
              </a:lnSpc>
              <a:spcBef>
                <a:spcPts val="0"/>
              </a:spcBef>
              <a:spcAft>
                <a:spcPts val="0"/>
              </a:spcAft>
              <a:buSzPct val="45161"/>
              <a:buNone/>
            </a:pPr>
            <a:r>
              <a:rPr b="1" lang="en-US" sz="3100" u="sng"/>
              <a:t>Workshop</a:t>
            </a:r>
            <a:r>
              <a:rPr b="1" lang="en-US" sz="3100" u="sng"/>
              <a:t> 6 – Credit &amp; Loans</a:t>
            </a:r>
            <a:endParaRPr sz="3100"/>
          </a:p>
          <a:p>
            <a:pPr indent="-339407" lvl="0" marL="342900" rtl="0" algn="l">
              <a:lnSpc>
                <a:spcPct val="110000"/>
              </a:lnSpc>
              <a:spcBef>
                <a:spcPts val="0"/>
              </a:spcBef>
              <a:spcAft>
                <a:spcPts val="0"/>
              </a:spcAft>
              <a:buSzPct val="100000"/>
              <a:buFont typeface="Calibri"/>
              <a:buAutoNum type="arabicPeriod"/>
            </a:pPr>
            <a:r>
              <a:rPr lang="en-US" sz="3100"/>
              <a:t>Class updates and sharing</a:t>
            </a:r>
            <a:endParaRPr sz="3100"/>
          </a:p>
          <a:p>
            <a:pPr indent="-339407" lvl="0" marL="342900" rtl="0" algn="l">
              <a:lnSpc>
                <a:spcPct val="110000"/>
              </a:lnSpc>
              <a:spcBef>
                <a:spcPts val="0"/>
              </a:spcBef>
              <a:spcAft>
                <a:spcPts val="0"/>
              </a:spcAft>
              <a:buSzPct val="100000"/>
              <a:buFont typeface="Calibri"/>
              <a:buAutoNum type="arabicPeriod"/>
            </a:pPr>
            <a:r>
              <a:rPr lang="en-US" sz="3100"/>
              <a:t>How credit works, credit facts and terms; pros and cons of credit</a:t>
            </a:r>
            <a:endParaRPr sz="3100"/>
          </a:p>
          <a:p>
            <a:pPr indent="-339407" lvl="0" marL="342900" rtl="0" algn="l">
              <a:lnSpc>
                <a:spcPct val="110000"/>
              </a:lnSpc>
              <a:spcBef>
                <a:spcPts val="0"/>
              </a:spcBef>
              <a:spcAft>
                <a:spcPts val="0"/>
              </a:spcAft>
              <a:buSzPct val="100000"/>
              <a:buFont typeface="Calibri"/>
              <a:buAutoNum type="arabicPeriod"/>
            </a:pPr>
            <a:r>
              <a:rPr lang="en-US" sz="3100"/>
              <a:t>Healthy credit habits; how to rebuild credit</a:t>
            </a:r>
            <a:endParaRPr sz="3100"/>
          </a:p>
          <a:p>
            <a:pPr indent="-339407" lvl="0" marL="342900" rtl="0" algn="l">
              <a:lnSpc>
                <a:spcPct val="110000"/>
              </a:lnSpc>
              <a:spcBef>
                <a:spcPts val="0"/>
              </a:spcBef>
              <a:spcAft>
                <a:spcPts val="0"/>
              </a:spcAft>
              <a:buSzPct val="100000"/>
              <a:buFont typeface="Calibri"/>
              <a:buAutoNum type="arabicPeriod"/>
            </a:pPr>
            <a:r>
              <a:rPr lang="en-US" sz="3100"/>
              <a:t>Steps to paying down credit cards</a:t>
            </a:r>
            <a:endParaRPr sz="3100"/>
          </a:p>
          <a:p>
            <a:pPr indent="-339407" lvl="0" marL="342900" rtl="0" algn="l">
              <a:lnSpc>
                <a:spcPct val="110000"/>
              </a:lnSpc>
              <a:spcBef>
                <a:spcPts val="0"/>
              </a:spcBef>
              <a:spcAft>
                <a:spcPts val="0"/>
              </a:spcAft>
              <a:buSzPct val="100000"/>
              <a:buFont typeface="Calibri"/>
              <a:buAutoNum type="arabicPeriod"/>
            </a:pPr>
            <a:r>
              <a:rPr lang="en-US" sz="3100"/>
              <a:t>Reasons for taking out a loan; pros and cons of loans</a:t>
            </a:r>
            <a:endParaRPr sz="3100"/>
          </a:p>
          <a:p>
            <a:pPr indent="-339407" lvl="0" marL="342900" rtl="0" algn="l">
              <a:lnSpc>
                <a:spcPct val="110000"/>
              </a:lnSpc>
              <a:spcBef>
                <a:spcPts val="0"/>
              </a:spcBef>
              <a:spcAft>
                <a:spcPts val="0"/>
              </a:spcAft>
              <a:buSzPct val="100000"/>
              <a:buFont typeface="Calibri"/>
              <a:buAutoNum type="arabicPeriod"/>
            </a:pPr>
            <a:r>
              <a:rPr lang="en-US" sz="3100"/>
              <a:t>Understanding loan contracts and interest rates</a:t>
            </a:r>
            <a:endParaRPr sz="3100"/>
          </a:p>
          <a:p>
            <a:pPr indent="-339407" lvl="0" marL="342900" rtl="0" algn="l">
              <a:lnSpc>
                <a:spcPct val="110000"/>
              </a:lnSpc>
              <a:spcBef>
                <a:spcPts val="0"/>
              </a:spcBef>
              <a:spcAft>
                <a:spcPts val="0"/>
              </a:spcAft>
              <a:buSzPct val="100000"/>
              <a:buFont typeface="Calibri"/>
              <a:buAutoNum type="arabicPeriod"/>
            </a:pPr>
            <a:r>
              <a:rPr lang="en-US" sz="3100"/>
              <a:t>Predatory lending: warning signs and resources</a:t>
            </a:r>
            <a:endParaRPr sz="3100"/>
          </a:p>
          <a:p>
            <a:pPr indent="-260667" lvl="0" marL="342900" rtl="0" algn="l">
              <a:lnSpc>
                <a:spcPct val="110000"/>
              </a:lnSpc>
              <a:spcBef>
                <a:spcPts val="0"/>
              </a:spcBef>
              <a:spcAft>
                <a:spcPts val="0"/>
              </a:spcAft>
              <a:buSzPct val="100000"/>
              <a:buFont typeface="Calibri"/>
              <a:buNone/>
            </a:pPr>
            <a:r>
              <a:t/>
            </a:r>
            <a:endParaRPr sz="1400"/>
          </a:p>
          <a:p>
            <a:pPr indent="-260667" lvl="0" marL="342900" rtl="0" algn="l">
              <a:lnSpc>
                <a:spcPct val="110000"/>
              </a:lnSpc>
              <a:spcBef>
                <a:spcPts val="0"/>
              </a:spcBef>
              <a:spcAft>
                <a:spcPts val="0"/>
              </a:spcAft>
              <a:buSzPct val="100000"/>
              <a:buFont typeface="Calibri"/>
              <a:buNone/>
            </a:pPr>
            <a:r>
              <a:t/>
            </a:r>
            <a:endParaRPr sz="1400"/>
          </a:p>
          <a:p>
            <a:pPr indent="-260667" lvl="0" marL="342900" rtl="0" algn="l">
              <a:lnSpc>
                <a:spcPct val="110000"/>
              </a:lnSpc>
              <a:spcBef>
                <a:spcPts val="0"/>
              </a:spcBef>
              <a:spcAft>
                <a:spcPts val="0"/>
              </a:spcAft>
              <a:buSzPct val="100000"/>
              <a:buFont typeface="Calibri"/>
              <a:buNone/>
            </a:pPr>
            <a:r>
              <a:t/>
            </a:r>
            <a:endParaRPr sz="1400"/>
          </a:p>
        </p:txBody>
      </p:sp>
      <p:sp>
        <p:nvSpPr>
          <p:cNvPr id="225" name="Google Shape;225;p12"/>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226" name="Google Shape;226;p12"/>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3"/>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Course Overview</a:t>
            </a:r>
            <a:endParaRPr>
              <a:solidFill>
                <a:schemeClr val="accent1"/>
              </a:solidFill>
            </a:endParaRPr>
          </a:p>
        </p:txBody>
      </p:sp>
      <p:sp>
        <p:nvSpPr>
          <p:cNvPr id="232" name="Google Shape;232;p13"/>
          <p:cNvSpPr txBox="1"/>
          <p:nvPr>
            <p:ph idx="1" type="body"/>
          </p:nvPr>
        </p:nvSpPr>
        <p:spPr>
          <a:xfrm>
            <a:off x="1097280" y="1845733"/>
            <a:ext cx="4937760" cy="4467517"/>
          </a:xfrm>
          <a:prstGeom prst="rect">
            <a:avLst/>
          </a:prstGeom>
          <a:noFill/>
          <a:ln>
            <a:noFill/>
          </a:ln>
        </p:spPr>
        <p:txBody>
          <a:bodyPr anchorCtr="0" anchor="t" bIns="45700" lIns="0" spcFirstLastPara="1" rIns="0" wrap="square" tIns="45700">
            <a:normAutofit lnSpcReduction="20000"/>
          </a:bodyPr>
          <a:lstStyle/>
          <a:p>
            <a:pPr indent="0" lvl="0" marL="0" rtl="0" algn="l">
              <a:lnSpc>
                <a:spcPct val="100000"/>
              </a:lnSpc>
              <a:spcBef>
                <a:spcPts val="0"/>
              </a:spcBef>
              <a:spcAft>
                <a:spcPts val="0"/>
              </a:spcAft>
              <a:buSzPts val="1400"/>
              <a:buNone/>
            </a:pPr>
            <a:r>
              <a:rPr b="1" lang="en-US" sz="1400" u="sng"/>
              <a:t>Workshop</a:t>
            </a:r>
            <a:r>
              <a:rPr b="1" lang="en-US" sz="1400" u="sng"/>
              <a:t> 7 – Debt &amp; Tools to Get Out of it</a:t>
            </a:r>
            <a:endParaRPr b="1" sz="1400" u="sng"/>
          </a:p>
          <a:p>
            <a:pPr indent="-342900" lvl="0" marL="342900" rtl="0" algn="l">
              <a:lnSpc>
                <a:spcPct val="100000"/>
              </a:lnSpc>
              <a:spcBef>
                <a:spcPts val="0"/>
              </a:spcBef>
              <a:spcAft>
                <a:spcPts val="0"/>
              </a:spcAft>
              <a:buSzPts val="1400"/>
              <a:buFont typeface="Calibri"/>
              <a:buAutoNum type="arabicPeriod"/>
            </a:pPr>
            <a:r>
              <a:rPr lang="en-US" sz="1400"/>
              <a:t>Class updates and sharing</a:t>
            </a:r>
            <a:endParaRPr sz="1400"/>
          </a:p>
          <a:p>
            <a:pPr indent="-342900" lvl="0" marL="342900" rtl="0" algn="l">
              <a:lnSpc>
                <a:spcPct val="100000"/>
              </a:lnSpc>
              <a:spcBef>
                <a:spcPts val="0"/>
              </a:spcBef>
              <a:spcAft>
                <a:spcPts val="0"/>
              </a:spcAft>
              <a:buSzPts val="1400"/>
              <a:buFont typeface="Calibri"/>
              <a:buAutoNum type="arabicPeriod"/>
            </a:pPr>
            <a:r>
              <a:rPr lang="en-US" sz="1400"/>
              <a:t>Thoughts on debt</a:t>
            </a:r>
            <a:endParaRPr sz="1400"/>
          </a:p>
          <a:p>
            <a:pPr indent="-342900" lvl="0" marL="342900" rtl="0" algn="l">
              <a:lnSpc>
                <a:spcPct val="100000"/>
              </a:lnSpc>
              <a:spcBef>
                <a:spcPts val="0"/>
              </a:spcBef>
              <a:spcAft>
                <a:spcPts val="0"/>
              </a:spcAft>
              <a:buSzPts val="1400"/>
              <a:buFont typeface="Calibri"/>
              <a:buAutoNum type="arabicPeriod"/>
            </a:pPr>
            <a:r>
              <a:rPr lang="en-US" sz="1400"/>
              <a:t>Figuring out how much you owe, debt-to-income ratio</a:t>
            </a:r>
            <a:endParaRPr sz="1400"/>
          </a:p>
          <a:p>
            <a:pPr indent="-342900" lvl="0" marL="342900" rtl="0" algn="l">
              <a:lnSpc>
                <a:spcPct val="100000"/>
              </a:lnSpc>
              <a:spcBef>
                <a:spcPts val="0"/>
              </a:spcBef>
              <a:spcAft>
                <a:spcPts val="0"/>
              </a:spcAft>
              <a:buSzPts val="1400"/>
              <a:buFont typeface="Calibri"/>
              <a:buAutoNum type="arabicPeriod"/>
            </a:pPr>
            <a:r>
              <a:rPr lang="en-US" sz="1400"/>
              <a:t>Organizing payment methods</a:t>
            </a:r>
            <a:endParaRPr sz="1400"/>
          </a:p>
          <a:p>
            <a:pPr indent="-342900" lvl="0" marL="342900" rtl="0" algn="l">
              <a:lnSpc>
                <a:spcPct val="100000"/>
              </a:lnSpc>
              <a:spcBef>
                <a:spcPts val="0"/>
              </a:spcBef>
              <a:spcAft>
                <a:spcPts val="0"/>
              </a:spcAft>
              <a:buSzPts val="1400"/>
              <a:buFont typeface="Calibri"/>
              <a:buAutoNum type="arabicPeriod"/>
            </a:pPr>
            <a:r>
              <a:rPr lang="en-US" sz="1400"/>
              <a:t>Other options for paying off debt</a:t>
            </a:r>
            <a:endParaRPr/>
          </a:p>
          <a:p>
            <a:pPr indent="-342900" lvl="0" marL="342900" rtl="0" algn="l">
              <a:lnSpc>
                <a:spcPct val="100000"/>
              </a:lnSpc>
              <a:spcBef>
                <a:spcPts val="0"/>
              </a:spcBef>
              <a:spcAft>
                <a:spcPts val="0"/>
              </a:spcAft>
              <a:buSzPts val="1400"/>
              <a:buFont typeface="Calibri"/>
              <a:buAutoNum type="arabicPeriod"/>
            </a:pPr>
            <a:r>
              <a:rPr lang="en-US" sz="1400"/>
              <a:t>Pros and cons of bankruptcy</a:t>
            </a:r>
            <a:endParaRPr/>
          </a:p>
          <a:p>
            <a:pPr indent="-342900" lvl="0" marL="342900" rtl="0" algn="l">
              <a:lnSpc>
                <a:spcPct val="100000"/>
              </a:lnSpc>
              <a:spcBef>
                <a:spcPts val="0"/>
              </a:spcBef>
              <a:spcAft>
                <a:spcPts val="0"/>
              </a:spcAft>
              <a:buSzPts val="1400"/>
              <a:buFont typeface="Calibri"/>
              <a:buAutoNum type="arabicPeriod"/>
            </a:pPr>
            <a:r>
              <a:rPr lang="en-US" sz="1400"/>
              <a:t>Person-directed plan for getting out of debt</a:t>
            </a:r>
            <a:endParaRPr/>
          </a:p>
          <a:p>
            <a:pPr indent="-254000" lvl="0" marL="342900" rtl="0" algn="l">
              <a:lnSpc>
                <a:spcPct val="100000"/>
              </a:lnSpc>
              <a:spcBef>
                <a:spcPts val="0"/>
              </a:spcBef>
              <a:spcAft>
                <a:spcPts val="0"/>
              </a:spcAft>
              <a:buSzPts val="1400"/>
              <a:buFont typeface="Calibri"/>
              <a:buNone/>
            </a:pPr>
            <a:r>
              <a:t/>
            </a:r>
            <a:endParaRPr sz="1400"/>
          </a:p>
          <a:p>
            <a:pPr indent="0" lvl="0" marL="0" rtl="0" algn="l">
              <a:lnSpc>
                <a:spcPct val="100000"/>
              </a:lnSpc>
              <a:spcBef>
                <a:spcPts val="0"/>
              </a:spcBef>
              <a:spcAft>
                <a:spcPts val="0"/>
              </a:spcAft>
              <a:buSzPts val="1400"/>
              <a:buNone/>
            </a:pPr>
            <a:r>
              <a:rPr b="1" lang="en-US" sz="1400" u="sng"/>
              <a:t>Workshop</a:t>
            </a:r>
            <a:r>
              <a:rPr b="1" lang="en-US" sz="1400" u="sng"/>
              <a:t> 8 – Mental Health, Relationships &amp; Money; Financial Crisis Planning</a:t>
            </a:r>
            <a:endParaRPr/>
          </a:p>
          <a:p>
            <a:pPr indent="-342900" lvl="0" marL="342900" rtl="0" algn="l">
              <a:lnSpc>
                <a:spcPct val="100000"/>
              </a:lnSpc>
              <a:spcBef>
                <a:spcPts val="0"/>
              </a:spcBef>
              <a:spcAft>
                <a:spcPts val="0"/>
              </a:spcAft>
              <a:buSzPts val="1400"/>
              <a:buFont typeface="Calibri"/>
              <a:buAutoNum type="arabicPeriod"/>
            </a:pPr>
            <a:r>
              <a:rPr lang="en-US" sz="1400"/>
              <a:t>Class updates and sharing</a:t>
            </a:r>
            <a:endParaRPr/>
          </a:p>
          <a:p>
            <a:pPr indent="-342900" lvl="0" marL="342900" rtl="0" algn="l">
              <a:lnSpc>
                <a:spcPct val="100000"/>
              </a:lnSpc>
              <a:spcBef>
                <a:spcPts val="0"/>
              </a:spcBef>
              <a:spcAft>
                <a:spcPts val="0"/>
              </a:spcAft>
              <a:buSzPts val="1400"/>
              <a:buFont typeface="Calibri"/>
              <a:buAutoNum type="arabicPeriod"/>
            </a:pPr>
            <a:r>
              <a:rPr lang="en-US" sz="1400"/>
              <a:t>The relationship between mental health challenges, money, and poverty</a:t>
            </a:r>
            <a:endParaRPr/>
          </a:p>
          <a:p>
            <a:pPr indent="-342900" lvl="0" marL="342900" rtl="0" algn="l">
              <a:lnSpc>
                <a:spcPct val="100000"/>
              </a:lnSpc>
              <a:spcBef>
                <a:spcPts val="0"/>
              </a:spcBef>
              <a:spcAft>
                <a:spcPts val="0"/>
              </a:spcAft>
              <a:buSzPts val="1400"/>
              <a:buFont typeface="Calibri"/>
              <a:buAutoNum type="arabicPeriod"/>
            </a:pPr>
            <a:r>
              <a:rPr lang="en-US" sz="1400"/>
              <a:t>The relationship between addiction and financial issues</a:t>
            </a:r>
            <a:endParaRPr/>
          </a:p>
          <a:p>
            <a:pPr indent="-342900" lvl="0" marL="342900" rtl="0" algn="l">
              <a:lnSpc>
                <a:spcPct val="100000"/>
              </a:lnSpc>
              <a:spcBef>
                <a:spcPts val="0"/>
              </a:spcBef>
              <a:spcAft>
                <a:spcPts val="0"/>
              </a:spcAft>
              <a:buSzPts val="1400"/>
              <a:buFont typeface="Calibri"/>
              <a:buAutoNum type="arabicPeriod"/>
            </a:pPr>
            <a:r>
              <a:rPr lang="en-US" sz="1400"/>
              <a:t>Creating a Financial Crisis Plan</a:t>
            </a:r>
            <a:endParaRPr/>
          </a:p>
          <a:p>
            <a:pPr indent="-342900" lvl="0" marL="342900" rtl="0" algn="l">
              <a:lnSpc>
                <a:spcPct val="100000"/>
              </a:lnSpc>
              <a:spcBef>
                <a:spcPts val="0"/>
              </a:spcBef>
              <a:spcAft>
                <a:spcPts val="0"/>
              </a:spcAft>
              <a:buSzPts val="1400"/>
              <a:buFont typeface="Calibri"/>
              <a:buAutoNum type="arabicPeriod"/>
            </a:pPr>
            <a:r>
              <a:rPr lang="en-US" sz="1400"/>
              <a:t>Relationship issues and money</a:t>
            </a:r>
            <a:endParaRPr/>
          </a:p>
          <a:p>
            <a:pPr indent="-342900" lvl="0" marL="342900" rtl="0" algn="l">
              <a:lnSpc>
                <a:spcPct val="100000"/>
              </a:lnSpc>
              <a:spcBef>
                <a:spcPts val="0"/>
              </a:spcBef>
              <a:spcAft>
                <a:spcPts val="0"/>
              </a:spcAft>
              <a:buSzPts val="1400"/>
              <a:buFont typeface="Calibri"/>
              <a:buAutoNum type="arabicPeriod"/>
            </a:pPr>
            <a:r>
              <a:rPr lang="en-US" sz="1400"/>
              <a:t>Financial abuse: warning signs and resources</a:t>
            </a:r>
            <a:endParaRPr/>
          </a:p>
          <a:p>
            <a:pPr indent="-254000" lvl="0" marL="342900" rtl="0" algn="l">
              <a:lnSpc>
                <a:spcPct val="100000"/>
              </a:lnSpc>
              <a:spcBef>
                <a:spcPts val="0"/>
              </a:spcBef>
              <a:spcAft>
                <a:spcPts val="0"/>
              </a:spcAft>
              <a:buSzPts val="1400"/>
              <a:buFont typeface="Calibri"/>
              <a:buNone/>
            </a:pPr>
            <a:r>
              <a:t/>
            </a:r>
            <a:endParaRPr sz="1400"/>
          </a:p>
          <a:p>
            <a:pPr indent="-254000" lvl="0" marL="342900" rtl="0" algn="l">
              <a:lnSpc>
                <a:spcPct val="100000"/>
              </a:lnSpc>
              <a:spcBef>
                <a:spcPts val="0"/>
              </a:spcBef>
              <a:spcAft>
                <a:spcPts val="0"/>
              </a:spcAft>
              <a:buSzPts val="1400"/>
              <a:buFont typeface="Calibri"/>
              <a:buNone/>
            </a:pPr>
            <a:r>
              <a:t/>
            </a:r>
            <a:endParaRPr sz="1400"/>
          </a:p>
        </p:txBody>
      </p:sp>
      <p:sp>
        <p:nvSpPr>
          <p:cNvPr id="233" name="Google Shape;233;p13"/>
          <p:cNvSpPr txBox="1"/>
          <p:nvPr>
            <p:ph idx="2" type="body"/>
          </p:nvPr>
        </p:nvSpPr>
        <p:spPr>
          <a:xfrm>
            <a:off x="6217920" y="1845737"/>
            <a:ext cx="4937760" cy="4467514"/>
          </a:xfrm>
          <a:prstGeom prst="rect">
            <a:avLst/>
          </a:prstGeom>
          <a:noFill/>
          <a:ln>
            <a:noFill/>
          </a:ln>
        </p:spPr>
        <p:txBody>
          <a:bodyPr anchorCtr="0" anchor="t" bIns="45700" lIns="0" spcFirstLastPara="1" rIns="0" wrap="square" tIns="45700">
            <a:normAutofit fontScale="92500" lnSpcReduction="20000"/>
          </a:bodyPr>
          <a:lstStyle/>
          <a:p>
            <a:pPr indent="0" lvl="0" marL="0" rtl="0" algn="l">
              <a:lnSpc>
                <a:spcPct val="100000"/>
              </a:lnSpc>
              <a:spcBef>
                <a:spcPts val="0"/>
              </a:spcBef>
              <a:spcAft>
                <a:spcPts val="0"/>
              </a:spcAft>
              <a:buSzPct val="92831"/>
              <a:buNone/>
            </a:pPr>
            <a:r>
              <a:rPr b="1" lang="en-US" sz="1508" u="sng"/>
              <a:t>Workshop</a:t>
            </a:r>
            <a:r>
              <a:rPr b="1" lang="en-US" sz="1508" u="sng"/>
              <a:t> 9 – How to File Taxes &amp; Resources for Doing So</a:t>
            </a:r>
            <a:endParaRPr sz="1508"/>
          </a:p>
          <a:p>
            <a:pPr indent="-342582" lvl="0" marL="342900" rtl="0" algn="l">
              <a:lnSpc>
                <a:spcPct val="100000"/>
              </a:lnSpc>
              <a:spcBef>
                <a:spcPts val="0"/>
              </a:spcBef>
              <a:spcAft>
                <a:spcPts val="0"/>
              </a:spcAft>
              <a:buSzPct val="100000"/>
              <a:buFont typeface="Calibri"/>
              <a:buAutoNum type="arabicPeriod"/>
            </a:pPr>
            <a:r>
              <a:rPr lang="en-US" sz="1508"/>
              <a:t>Class updates and sharing</a:t>
            </a:r>
            <a:endParaRPr sz="1508"/>
          </a:p>
          <a:p>
            <a:pPr indent="-342582" lvl="0" marL="342900" rtl="0" algn="l">
              <a:lnSpc>
                <a:spcPct val="100000"/>
              </a:lnSpc>
              <a:spcBef>
                <a:spcPts val="0"/>
              </a:spcBef>
              <a:spcAft>
                <a:spcPts val="0"/>
              </a:spcAft>
              <a:buSzPct val="100000"/>
              <a:buFont typeface="Calibri"/>
              <a:buAutoNum type="arabicPeriod"/>
            </a:pPr>
            <a:r>
              <a:rPr lang="en-US" sz="1508"/>
              <a:t>Why we file taxes; government revenue</a:t>
            </a:r>
            <a:endParaRPr sz="1508"/>
          </a:p>
          <a:p>
            <a:pPr indent="-342582" lvl="0" marL="342900" rtl="0" algn="l">
              <a:lnSpc>
                <a:spcPct val="100000"/>
              </a:lnSpc>
              <a:spcBef>
                <a:spcPts val="0"/>
              </a:spcBef>
              <a:spcAft>
                <a:spcPts val="0"/>
              </a:spcAft>
              <a:buSzPct val="100000"/>
              <a:buFont typeface="Calibri"/>
              <a:buAutoNum type="arabicPeriod"/>
            </a:pPr>
            <a:r>
              <a:rPr lang="en-US" sz="1508"/>
              <a:t>Federal vs state taxes</a:t>
            </a:r>
            <a:endParaRPr sz="2108"/>
          </a:p>
          <a:p>
            <a:pPr indent="-342582" lvl="0" marL="342900" rtl="0" algn="l">
              <a:lnSpc>
                <a:spcPct val="100000"/>
              </a:lnSpc>
              <a:spcBef>
                <a:spcPts val="0"/>
              </a:spcBef>
              <a:spcAft>
                <a:spcPts val="0"/>
              </a:spcAft>
              <a:buSzPct val="100000"/>
              <a:buFont typeface="Calibri"/>
              <a:buAutoNum type="arabicPeriod"/>
            </a:pPr>
            <a:r>
              <a:rPr lang="en-US" sz="1508"/>
              <a:t>Common forms and terms</a:t>
            </a:r>
            <a:endParaRPr sz="2108"/>
          </a:p>
          <a:p>
            <a:pPr indent="-342582" lvl="0" marL="342900" rtl="0" algn="l">
              <a:lnSpc>
                <a:spcPct val="100000"/>
              </a:lnSpc>
              <a:spcBef>
                <a:spcPts val="0"/>
              </a:spcBef>
              <a:spcAft>
                <a:spcPts val="0"/>
              </a:spcAft>
              <a:buSzPct val="100000"/>
              <a:buFont typeface="Calibri"/>
              <a:buAutoNum type="arabicPeriod"/>
            </a:pPr>
            <a:r>
              <a:rPr lang="en-US" sz="1508"/>
              <a:t>How to file a federal income tax return</a:t>
            </a:r>
            <a:endParaRPr sz="2108"/>
          </a:p>
          <a:p>
            <a:pPr indent="-342582" lvl="0" marL="342900" rtl="0" algn="l">
              <a:lnSpc>
                <a:spcPct val="100000"/>
              </a:lnSpc>
              <a:spcBef>
                <a:spcPts val="0"/>
              </a:spcBef>
              <a:spcAft>
                <a:spcPts val="0"/>
              </a:spcAft>
              <a:buSzPct val="100000"/>
              <a:buFont typeface="Calibri"/>
              <a:buAutoNum type="arabicPeriod"/>
            </a:pPr>
            <a:r>
              <a:rPr lang="en-US" sz="1508"/>
              <a:t>Resources for filing: IRS Free File, VITA, TCE</a:t>
            </a:r>
            <a:endParaRPr sz="2108"/>
          </a:p>
          <a:p>
            <a:pPr indent="-342582" lvl="0" marL="342900" rtl="0" algn="l">
              <a:lnSpc>
                <a:spcPct val="100000"/>
              </a:lnSpc>
              <a:spcBef>
                <a:spcPts val="0"/>
              </a:spcBef>
              <a:spcAft>
                <a:spcPts val="0"/>
              </a:spcAft>
              <a:buSzPct val="100000"/>
              <a:buFont typeface="Calibri"/>
              <a:buAutoNum type="arabicPeriod"/>
            </a:pPr>
            <a:r>
              <a:rPr lang="en-US" sz="1508"/>
              <a:t>Claiming deductions and credits</a:t>
            </a:r>
            <a:endParaRPr sz="2108"/>
          </a:p>
          <a:p>
            <a:pPr indent="-342582" lvl="0" marL="342900" rtl="0" algn="l">
              <a:lnSpc>
                <a:spcPct val="100000"/>
              </a:lnSpc>
              <a:spcBef>
                <a:spcPts val="0"/>
              </a:spcBef>
              <a:spcAft>
                <a:spcPts val="0"/>
              </a:spcAft>
              <a:buSzPct val="100000"/>
              <a:buFont typeface="Calibri"/>
              <a:buAutoNum type="arabicPeriod"/>
            </a:pPr>
            <a:r>
              <a:rPr lang="en-US" sz="1508"/>
              <a:t>Owing and paying taxes; payment plans</a:t>
            </a:r>
            <a:endParaRPr sz="2108"/>
          </a:p>
          <a:p>
            <a:pPr indent="-342582" lvl="0" marL="342900" rtl="0" algn="l">
              <a:lnSpc>
                <a:spcPct val="100000"/>
              </a:lnSpc>
              <a:spcBef>
                <a:spcPts val="0"/>
              </a:spcBef>
              <a:spcAft>
                <a:spcPts val="0"/>
              </a:spcAft>
              <a:buSzPct val="100000"/>
              <a:buFont typeface="Calibri"/>
              <a:buAutoNum type="arabicPeriod"/>
            </a:pPr>
            <a:r>
              <a:rPr lang="en-US" sz="1508"/>
              <a:t>Tax extensions and back taxes</a:t>
            </a:r>
            <a:endParaRPr sz="2108"/>
          </a:p>
          <a:p>
            <a:pPr indent="-254000" lvl="0" marL="342900" rtl="0" algn="l">
              <a:lnSpc>
                <a:spcPct val="100000"/>
              </a:lnSpc>
              <a:spcBef>
                <a:spcPts val="0"/>
              </a:spcBef>
              <a:spcAft>
                <a:spcPts val="0"/>
              </a:spcAft>
              <a:buSzPct val="92831"/>
              <a:buFont typeface="Calibri"/>
              <a:buNone/>
            </a:pPr>
            <a:r>
              <a:t/>
            </a:r>
            <a:endParaRPr sz="1508"/>
          </a:p>
          <a:p>
            <a:pPr indent="0" lvl="0" marL="0" rtl="0" algn="l">
              <a:lnSpc>
                <a:spcPct val="100000"/>
              </a:lnSpc>
              <a:spcBef>
                <a:spcPts val="0"/>
              </a:spcBef>
              <a:spcAft>
                <a:spcPts val="0"/>
              </a:spcAft>
              <a:buSzPct val="92831"/>
              <a:buNone/>
            </a:pPr>
            <a:r>
              <a:rPr b="1" lang="en-US" sz="1508" u="sng"/>
              <a:t>Workshop </a:t>
            </a:r>
            <a:r>
              <a:rPr b="1" lang="en-US" sz="1508" u="sng"/>
              <a:t>10 – Savings Accounts &amp; Saving Goals</a:t>
            </a:r>
            <a:endParaRPr sz="1508"/>
          </a:p>
          <a:p>
            <a:pPr indent="-342582" lvl="0" marL="342900" rtl="0" algn="l">
              <a:lnSpc>
                <a:spcPct val="100000"/>
              </a:lnSpc>
              <a:spcBef>
                <a:spcPts val="0"/>
              </a:spcBef>
              <a:spcAft>
                <a:spcPts val="0"/>
              </a:spcAft>
              <a:buSzPct val="100000"/>
              <a:buFont typeface="Calibri"/>
              <a:buAutoNum type="arabicPeriod"/>
            </a:pPr>
            <a:r>
              <a:rPr lang="en-US" sz="1508"/>
              <a:t>Class updates and sharing</a:t>
            </a:r>
            <a:endParaRPr sz="2108"/>
          </a:p>
          <a:p>
            <a:pPr indent="-342582" lvl="0" marL="342900" rtl="0" algn="l">
              <a:lnSpc>
                <a:spcPct val="100000"/>
              </a:lnSpc>
              <a:spcBef>
                <a:spcPts val="0"/>
              </a:spcBef>
              <a:spcAft>
                <a:spcPts val="0"/>
              </a:spcAft>
              <a:buSzPct val="100000"/>
              <a:buFont typeface="Calibri"/>
              <a:buAutoNum type="arabicPeriod"/>
            </a:pPr>
            <a:r>
              <a:rPr lang="en-US" sz="1508"/>
              <a:t>Different types of savings accounts; pros and cons</a:t>
            </a:r>
            <a:endParaRPr sz="2108"/>
          </a:p>
          <a:p>
            <a:pPr indent="-342582" lvl="0" marL="342900" rtl="0" algn="l">
              <a:lnSpc>
                <a:spcPct val="100000"/>
              </a:lnSpc>
              <a:spcBef>
                <a:spcPts val="0"/>
              </a:spcBef>
              <a:spcAft>
                <a:spcPts val="0"/>
              </a:spcAft>
              <a:buSzPct val="100000"/>
              <a:buFont typeface="Calibri"/>
              <a:buAutoNum type="arabicPeriod"/>
            </a:pPr>
            <a:r>
              <a:rPr lang="en-US" sz="1508"/>
              <a:t>Asset building, Individual Development Accounts</a:t>
            </a:r>
            <a:endParaRPr sz="2108"/>
          </a:p>
          <a:p>
            <a:pPr indent="-342582" lvl="0" marL="342900" rtl="0" algn="l">
              <a:lnSpc>
                <a:spcPct val="100000"/>
              </a:lnSpc>
              <a:spcBef>
                <a:spcPts val="0"/>
              </a:spcBef>
              <a:spcAft>
                <a:spcPts val="0"/>
              </a:spcAft>
              <a:buSzPct val="100000"/>
              <a:buFont typeface="Calibri"/>
              <a:buAutoNum type="arabicPeriod"/>
            </a:pPr>
            <a:r>
              <a:rPr lang="en-US" sz="1508"/>
              <a:t>Retirement plans</a:t>
            </a:r>
            <a:endParaRPr sz="2108"/>
          </a:p>
          <a:p>
            <a:pPr indent="-342582" lvl="0" marL="342900" rtl="0" algn="l">
              <a:lnSpc>
                <a:spcPct val="100000"/>
              </a:lnSpc>
              <a:spcBef>
                <a:spcPts val="0"/>
              </a:spcBef>
              <a:spcAft>
                <a:spcPts val="0"/>
              </a:spcAft>
              <a:buSzPct val="100000"/>
              <a:buFont typeface="Calibri"/>
              <a:buAutoNum type="arabicPeriod"/>
            </a:pPr>
            <a:r>
              <a:rPr lang="en-US" sz="1508"/>
              <a:t>Savings goals: dreaming big with minimal resources</a:t>
            </a:r>
            <a:endParaRPr sz="2108"/>
          </a:p>
          <a:p>
            <a:pPr indent="-342582" lvl="0" marL="342900" rtl="0" algn="l">
              <a:lnSpc>
                <a:spcPct val="100000"/>
              </a:lnSpc>
              <a:spcBef>
                <a:spcPts val="0"/>
              </a:spcBef>
              <a:spcAft>
                <a:spcPts val="0"/>
              </a:spcAft>
              <a:buSzPct val="100000"/>
              <a:buFont typeface="Calibri"/>
              <a:buAutoNum type="arabicPeriod"/>
            </a:pPr>
            <a:r>
              <a:rPr lang="en-US" sz="1508"/>
              <a:t>How to save money on a limited income</a:t>
            </a:r>
            <a:endParaRPr sz="2108"/>
          </a:p>
          <a:p>
            <a:pPr indent="-342582" lvl="0" marL="342900" rtl="0" algn="l">
              <a:lnSpc>
                <a:spcPct val="100000"/>
              </a:lnSpc>
              <a:spcBef>
                <a:spcPts val="0"/>
              </a:spcBef>
              <a:spcAft>
                <a:spcPts val="0"/>
              </a:spcAft>
              <a:buSzPct val="100000"/>
              <a:buFont typeface="Calibri"/>
              <a:buAutoNum type="arabicPeriod"/>
            </a:pPr>
            <a:r>
              <a:rPr lang="en-US" sz="1508"/>
              <a:t>Savings goals; planning saving into your budget</a:t>
            </a:r>
            <a:endParaRPr sz="2108"/>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SzPct val="100000"/>
              <a:buNone/>
            </a:pPr>
            <a:r>
              <a:t/>
            </a:r>
            <a:endParaRPr sz="1400"/>
          </a:p>
          <a:p>
            <a:pPr indent="-254000" lvl="0" marL="342900" rtl="0" algn="l">
              <a:lnSpc>
                <a:spcPct val="100000"/>
              </a:lnSpc>
              <a:spcBef>
                <a:spcPts val="0"/>
              </a:spcBef>
              <a:spcAft>
                <a:spcPts val="0"/>
              </a:spcAft>
              <a:buSzPct val="100000"/>
              <a:buFont typeface="Calibri"/>
              <a:buNone/>
            </a:pPr>
            <a:r>
              <a:t/>
            </a:r>
            <a:endParaRPr sz="1400"/>
          </a:p>
          <a:p>
            <a:pPr indent="0" lvl="0" marL="0" rtl="0" algn="l">
              <a:lnSpc>
                <a:spcPct val="100000"/>
              </a:lnSpc>
              <a:spcBef>
                <a:spcPts val="0"/>
              </a:spcBef>
              <a:spcAft>
                <a:spcPts val="0"/>
              </a:spcAft>
              <a:buSzPct val="100000"/>
              <a:buNone/>
            </a:pPr>
            <a:r>
              <a:t/>
            </a:r>
            <a:endParaRPr sz="1400"/>
          </a:p>
        </p:txBody>
      </p:sp>
      <p:sp>
        <p:nvSpPr>
          <p:cNvPr id="234" name="Google Shape;234;p13"/>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235" name="Google Shape;235;p13"/>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4"/>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Forms</a:t>
            </a:r>
            <a:endParaRPr>
              <a:solidFill>
                <a:schemeClr val="accent1"/>
              </a:solidFill>
            </a:endParaRPr>
          </a:p>
        </p:txBody>
      </p:sp>
      <p:sp>
        <p:nvSpPr>
          <p:cNvPr id="241" name="Google Shape;241;p14"/>
          <p:cNvSpPr txBox="1"/>
          <p:nvPr>
            <p:ph idx="1" type="body"/>
          </p:nvPr>
        </p:nvSpPr>
        <p:spPr>
          <a:xfrm>
            <a:off x="1097279" y="1845734"/>
            <a:ext cx="10058401" cy="4023360"/>
          </a:xfrm>
          <a:prstGeom prst="rect">
            <a:avLst/>
          </a:prstGeom>
          <a:noFill/>
          <a:ln>
            <a:noFill/>
          </a:ln>
        </p:spPr>
        <p:txBody>
          <a:bodyPr anchorCtr="0" anchor="t" bIns="45700" lIns="0" spcFirstLastPara="1" rIns="0" wrap="square" tIns="45700">
            <a:normAutofit/>
          </a:bodyPr>
          <a:lstStyle/>
          <a:p>
            <a:pPr indent="-457200" lvl="0" marL="457200" rtl="0" algn="l">
              <a:lnSpc>
                <a:spcPct val="90000"/>
              </a:lnSpc>
              <a:spcBef>
                <a:spcPts val="0"/>
              </a:spcBef>
              <a:spcAft>
                <a:spcPts val="0"/>
              </a:spcAft>
              <a:buSzPts val="2000"/>
              <a:buFont typeface="Calibri"/>
              <a:buAutoNum type="arabicPeriod"/>
            </a:pPr>
            <a:r>
              <a:rPr lang="en-US">
                <a:solidFill>
                  <a:schemeClr val="dk2"/>
                </a:solidFill>
              </a:rPr>
              <a:t>Pre-Course Questionnaire </a:t>
            </a:r>
            <a:endParaRPr/>
          </a:p>
          <a:p>
            <a:pPr indent="-457200" lvl="0" marL="457200" rtl="0" algn="l">
              <a:lnSpc>
                <a:spcPct val="90000"/>
              </a:lnSpc>
              <a:spcBef>
                <a:spcPts val="1400"/>
              </a:spcBef>
              <a:spcAft>
                <a:spcPts val="0"/>
              </a:spcAft>
              <a:buSzPts val="2000"/>
              <a:buFont typeface="Calibri"/>
              <a:buAutoNum type="arabicPeriod"/>
            </a:pPr>
            <a:r>
              <a:rPr lang="en-US">
                <a:solidFill>
                  <a:schemeClr val="dk2"/>
                </a:solidFill>
              </a:rPr>
              <a:t>Demographics &amp; Registration Form</a:t>
            </a:r>
            <a:endParaRPr/>
          </a:p>
          <a:p>
            <a:pPr indent="-457200" lvl="0" marL="457200" rtl="0" algn="l">
              <a:lnSpc>
                <a:spcPct val="90000"/>
              </a:lnSpc>
              <a:spcBef>
                <a:spcPts val="1400"/>
              </a:spcBef>
              <a:spcAft>
                <a:spcPts val="0"/>
              </a:spcAft>
              <a:buSzPts val="2000"/>
              <a:buFont typeface="Calibri"/>
              <a:buAutoNum type="arabicPeriod"/>
            </a:pPr>
            <a:r>
              <a:rPr lang="en-US">
                <a:solidFill>
                  <a:schemeClr val="dk2"/>
                </a:solidFill>
              </a:rPr>
              <a:t>Class Topics Questionnaire</a:t>
            </a:r>
            <a:endParaRPr/>
          </a:p>
          <a:p>
            <a:pPr indent="-457200" lvl="1" marL="749808" rtl="0" algn="l">
              <a:lnSpc>
                <a:spcPct val="90000"/>
              </a:lnSpc>
              <a:spcBef>
                <a:spcPts val="400"/>
              </a:spcBef>
              <a:spcAft>
                <a:spcPts val="0"/>
              </a:spcAft>
              <a:buSzPts val="1800"/>
              <a:buFont typeface="Calibri"/>
              <a:buAutoNum type="alphaLcPeriod"/>
            </a:pPr>
            <a:r>
              <a:rPr lang="en-US"/>
              <a:t>The course is flexible and we will focus on the topic areas that are most important and useful for you.</a:t>
            </a:r>
            <a:endParaRPr/>
          </a:p>
        </p:txBody>
      </p:sp>
      <p:sp>
        <p:nvSpPr>
          <p:cNvPr id="242" name="Google Shape;242;p14"/>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243" name="Google Shape;243;p14"/>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5"/>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Thoughts &amp; Beliefs about Money</a:t>
            </a:r>
            <a:endParaRPr>
              <a:solidFill>
                <a:schemeClr val="accent1"/>
              </a:solidFill>
            </a:endParaRPr>
          </a:p>
        </p:txBody>
      </p:sp>
      <p:sp>
        <p:nvSpPr>
          <p:cNvPr id="249" name="Google Shape;249;p15"/>
          <p:cNvSpPr txBox="1"/>
          <p:nvPr>
            <p:ph idx="1" type="body"/>
          </p:nvPr>
        </p:nvSpPr>
        <p:spPr>
          <a:xfrm>
            <a:off x="937790" y="1877632"/>
            <a:ext cx="6770815" cy="4097866"/>
          </a:xfrm>
          <a:prstGeom prst="rect">
            <a:avLst/>
          </a:prstGeom>
          <a:noFill/>
          <a:ln>
            <a:noFill/>
          </a:ln>
        </p:spPr>
        <p:txBody>
          <a:bodyPr anchorCtr="0" anchor="t" bIns="45700" lIns="0" spcFirstLastPara="1" rIns="0" wrap="square" tIns="45700">
            <a:normAutofit/>
          </a:bodyPr>
          <a:lstStyle/>
          <a:p>
            <a:pPr indent="-127000" lvl="0" marL="91440" rtl="0" algn="l">
              <a:lnSpc>
                <a:spcPct val="90000"/>
              </a:lnSpc>
              <a:spcBef>
                <a:spcPts val="0"/>
              </a:spcBef>
              <a:spcAft>
                <a:spcPts val="0"/>
              </a:spcAft>
              <a:buSzPts val="2000"/>
              <a:buChar char=" "/>
            </a:pPr>
            <a:r>
              <a:rPr b="1" lang="en-US"/>
              <a:t>Part 1 (journal):</a:t>
            </a:r>
            <a:endParaRPr/>
          </a:p>
          <a:p>
            <a:pPr indent="-127000" lvl="0" marL="91440" rtl="0" algn="l">
              <a:lnSpc>
                <a:spcPct val="90000"/>
              </a:lnSpc>
              <a:spcBef>
                <a:spcPts val="1400"/>
              </a:spcBef>
              <a:spcAft>
                <a:spcPts val="0"/>
              </a:spcAft>
              <a:buSzPts val="2000"/>
              <a:buChar char=" "/>
            </a:pPr>
            <a:r>
              <a:rPr lang="en-US"/>
              <a:t>What thoughts, beliefs or emotions have you had about money? </a:t>
            </a:r>
            <a:endParaRPr/>
          </a:p>
          <a:p>
            <a:pPr indent="-127000" lvl="0" marL="91440" rtl="0" algn="l">
              <a:lnSpc>
                <a:spcPct val="90000"/>
              </a:lnSpc>
              <a:spcBef>
                <a:spcPts val="1400"/>
              </a:spcBef>
              <a:spcAft>
                <a:spcPts val="0"/>
              </a:spcAft>
              <a:buSzPts val="2000"/>
              <a:buChar char=" "/>
            </a:pPr>
            <a:r>
              <a:rPr lang="en-US"/>
              <a:t>What thoughts and beliefs have you heard from others or the media?</a:t>
            </a:r>
            <a:endParaRPr/>
          </a:p>
          <a:p>
            <a:pPr indent="0" lvl="0" marL="91440" rtl="0" algn="l">
              <a:lnSpc>
                <a:spcPct val="90000"/>
              </a:lnSpc>
              <a:spcBef>
                <a:spcPts val="1400"/>
              </a:spcBef>
              <a:spcAft>
                <a:spcPts val="0"/>
              </a:spcAft>
              <a:buSzPts val="2000"/>
              <a:buNone/>
            </a:pPr>
            <a:r>
              <a:t/>
            </a:r>
            <a:endParaRPr b="1"/>
          </a:p>
          <a:p>
            <a:pPr indent="-127000" lvl="0" marL="91440" rtl="0" algn="l">
              <a:lnSpc>
                <a:spcPct val="90000"/>
              </a:lnSpc>
              <a:spcBef>
                <a:spcPts val="1400"/>
              </a:spcBef>
              <a:spcAft>
                <a:spcPts val="0"/>
              </a:spcAft>
              <a:buSzPts val="2000"/>
              <a:buChar char=" "/>
            </a:pPr>
            <a:r>
              <a:rPr b="1" lang="en-US"/>
              <a:t>Part 2 (discussion):</a:t>
            </a:r>
            <a:endParaRPr/>
          </a:p>
          <a:p>
            <a:pPr indent="-127000" lvl="0" marL="91440" rtl="0" algn="l">
              <a:lnSpc>
                <a:spcPct val="90000"/>
              </a:lnSpc>
              <a:spcBef>
                <a:spcPts val="1400"/>
              </a:spcBef>
              <a:spcAft>
                <a:spcPts val="0"/>
              </a:spcAft>
              <a:buSzPts val="2000"/>
              <a:buChar char=" "/>
            </a:pPr>
            <a:r>
              <a:rPr lang="en-US"/>
              <a:t>Are these words positive, negative or neutral?</a:t>
            </a:r>
            <a:endParaRPr/>
          </a:p>
          <a:p>
            <a:pPr indent="-127000" lvl="0" marL="91440" rtl="0" algn="l">
              <a:lnSpc>
                <a:spcPct val="90000"/>
              </a:lnSpc>
              <a:spcBef>
                <a:spcPts val="1400"/>
              </a:spcBef>
              <a:spcAft>
                <a:spcPts val="0"/>
              </a:spcAft>
              <a:buSzPts val="2000"/>
              <a:buChar char=" "/>
            </a:pPr>
            <a:r>
              <a:rPr lang="en-US"/>
              <a:t>How would you </a:t>
            </a:r>
            <a:r>
              <a:rPr i="1" lang="en-US"/>
              <a:t>like</a:t>
            </a:r>
            <a:r>
              <a:rPr lang="en-US"/>
              <a:t> to feel about money?</a:t>
            </a:r>
            <a:endParaRPr/>
          </a:p>
        </p:txBody>
      </p:sp>
      <p:pic>
        <p:nvPicPr>
          <p:cNvPr id="250" name="Google Shape;250;p15"/>
          <p:cNvPicPr preferRelativeResize="0"/>
          <p:nvPr/>
        </p:nvPicPr>
        <p:blipFill rotWithShape="1">
          <a:blip r:embed="rId3">
            <a:alphaModFix/>
          </a:blip>
          <a:srcRect b="0" l="0" r="0" t="0"/>
          <a:stretch/>
        </p:blipFill>
        <p:spPr>
          <a:xfrm>
            <a:off x="7587541" y="2680497"/>
            <a:ext cx="3745012" cy="2492135"/>
          </a:xfrm>
          <a:prstGeom prst="rect">
            <a:avLst/>
          </a:prstGeom>
          <a:noFill/>
          <a:ln>
            <a:noFill/>
          </a:ln>
        </p:spPr>
      </p:pic>
      <p:sp>
        <p:nvSpPr>
          <p:cNvPr id="251" name="Google Shape;251;p15"/>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252" name="Google Shape;252;p15"/>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16"/>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Mental Health and/or Addiction &amp; Money</a:t>
            </a:r>
            <a:endParaRPr>
              <a:solidFill>
                <a:schemeClr val="accent1"/>
              </a:solidFill>
            </a:endParaRPr>
          </a:p>
        </p:txBody>
      </p:sp>
      <p:sp>
        <p:nvSpPr>
          <p:cNvPr id="258" name="Google Shape;258;p16"/>
          <p:cNvSpPr txBox="1"/>
          <p:nvPr>
            <p:ph idx="1" type="body"/>
          </p:nvPr>
        </p:nvSpPr>
        <p:spPr>
          <a:xfrm>
            <a:off x="1097279" y="1845734"/>
            <a:ext cx="10058401" cy="4023360"/>
          </a:xfrm>
          <a:prstGeom prst="rect">
            <a:avLst/>
          </a:prstGeom>
          <a:noFill/>
          <a:ln>
            <a:noFill/>
          </a:ln>
        </p:spPr>
        <p:txBody>
          <a:bodyPr anchorCtr="0" anchor="t" bIns="45700" lIns="0" spcFirstLastPara="1" rIns="0" wrap="square" tIns="45700">
            <a:normAutofit/>
          </a:bodyPr>
          <a:lstStyle/>
          <a:p>
            <a:pPr indent="-127000" lvl="0" marL="91440" rtl="0" algn="l">
              <a:lnSpc>
                <a:spcPct val="90000"/>
              </a:lnSpc>
              <a:spcBef>
                <a:spcPts val="0"/>
              </a:spcBef>
              <a:spcAft>
                <a:spcPts val="0"/>
              </a:spcAft>
              <a:buSzPts val="2000"/>
              <a:buChar char=" "/>
            </a:pPr>
            <a:r>
              <a:rPr b="1" lang="en-US"/>
              <a:t>Journal &amp; Discuss:</a:t>
            </a:r>
            <a:endParaRPr/>
          </a:p>
          <a:p>
            <a:pPr indent="-127000" lvl="0" marL="91440" rtl="0" algn="l">
              <a:lnSpc>
                <a:spcPct val="90000"/>
              </a:lnSpc>
              <a:spcBef>
                <a:spcPts val="1400"/>
              </a:spcBef>
              <a:spcAft>
                <a:spcPts val="0"/>
              </a:spcAft>
              <a:buSzPts val="2000"/>
              <a:buChar char=" "/>
            </a:pPr>
            <a:r>
              <a:rPr i="1" lang="en-US"/>
              <a:t>In what ways have mental health issues affected your financial situation?</a:t>
            </a:r>
            <a:endParaRPr/>
          </a:p>
          <a:p>
            <a:pPr indent="0" lvl="0" marL="0" rtl="0" algn="l">
              <a:lnSpc>
                <a:spcPct val="90000"/>
              </a:lnSpc>
              <a:spcBef>
                <a:spcPts val="1400"/>
              </a:spcBef>
              <a:spcAft>
                <a:spcPts val="0"/>
              </a:spcAft>
              <a:buSzPts val="2000"/>
              <a:buNone/>
            </a:pPr>
            <a:r>
              <a:rPr i="1" lang="en-US"/>
              <a:t> In what ways has your financial situation affected your mental health? </a:t>
            </a:r>
            <a:endParaRPr/>
          </a:p>
          <a:p>
            <a:pPr indent="0" lvl="0" marL="91440" rtl="0" algn="l">
              <a:lnSpc>
                <a:spcPct val="90000"/>
              </a:lnSpc>
              <a:spcBef>
                <a:spcPts val="1400"/>
              </a:spcBef>
              <a:spcAft>
                <a:spcPts val="0"/>
              </a:spcAft>
              <a:buSzPts val="2000"/>
              <a:buNone/>
            </a:pPr>
            <a:r>
              <a:t/>
            </a:r>
            <a:endParaRPr/>
          </a:p>
        </p:txBody>
      </p:sp>
      <p:pic>
        <p:nvPicPr>
          <p:cNvPr id="259" name="Google Shape;259;p16"/>
          <p:cNvPicPr preferRelativeResize="0"/>
          <p:nvPr/>
        </p:nvPicPr>
        <p:blipFill rotWithShape="1">
          <a:blip r:embed="rId3">
            <a:alphaModFix/>
          </a:blip>
          <a:srcRect b="0" l="0" r="0" t="0"/>
          <a:stretch/>
        </p:blipFill>
        <p:spPr>
          <a:xfrm>
            <a:off x="4252247" y="3418256"/>
            <a:ext cx="3960756" cy="2089331"/>
          </a:xfrm>
          <a:prstGeom prst="rect">
            <a:avLst/>
          </a:prstGeom>
          <a:noFill/>
          <a:ln>
            <a:noFill/>
          </a:ln>
        </p:spPr>
      </p:pic>
      <p:sp>
        <p:nvSpPr>
          <p:cNvPr id="260" name="Google Shape;260;p16"/>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261" name="Google Shape;261;p16"/>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17"/>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Mindfulness to Reduce Financial Stress</a:t>
            </a:r>
            <a:endParaRPr>
              <a:solidFill>
                <a:schemeClr val="accent1"/>
              </a:solidFill>
            </a:endParaRPr>
          </a:p>
        </p:txBody>
      </p:sp>
      <p:sp>
        <p:nvSpPr>
          <p:cNvPr id="267" name="Google Shape;267;p17"/>
          <p:cNvSpPr txBox="1"/>
          <p:nvPr>
            <p:ph idx="1" type="body"/>
          </p:nvPr>
        </p:nvSpPr>
        <p:spPr>
          <a:xfrm>
            <a:off x="1097279" y="1845734"/>
            <a:ext cx="6306257" cy="402336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0"/>
              </a:spcBef>
              <a:spcAft>
                <a:spcPts val="0"/>
              </a:spcAft>
              <a:buSzPts val="2000"/>
              <a:buNone/>
            </a:pPr>
            <a:r>
              <a:rPr b="1" lang="en-US"/>
              <a:t>Tips for practicing mindfulness on a budget: </a:t>
            </a:r>
            <a:endParaRPr/>
          </a:p>
          <a:p>
            <a:pPr indent="-182880" lvl="1" marL="384048" rtl="0" algn="l">
              <a:lnSpc>
                <a:spcPct val="90000"/>
              </a:lnSpc>
              <a:spcBef>
                <a:spcPts val="400"/>
              </a:spcBef>
              <a:spcAft>
                <a:spcPts val="0"/>
              </a:spcAft>
              <a:buSzPts val="1800"/>
              <a:buFont typeface="Noto Sans Symbols"/>
              <a:buChar char="▪"/>
            </a:pPr>
            <a:r>
              <a:rPr b="1" lang="en-US"/>
              <a:t> </a:t>
            </a:r>
            <a:r>
              <a:rPr lang="en-US"/>
              <a:t>get enough sleep</a:t>
            </a:r>
            <a:endParaRPr/>
          </a:p>
          <a:p>
            <a:pPr indent="-182880" lvl="1" marL="384048" rtl="0" algn="l">
              <a:lnSpc>
                <a:spcPct val="90000"/>
              </a:lnSpc>
              <a:spcBef>
                <a:spcPts val="600"/>
              </a:spcBef>
              <a:spcAft>
                <a:spcPts val="0"/>
              </a:spcAft>
              <a:buSzPts val="1800"/>
              <a:buFont typeface="Noto Sans Symbols"/>
              <a:buChar char="▪"/>
            </a:pPr>
            <a:r>
              <a:rPr lang="en-US"/>
              <a:t> go on a walk, exercise, do yoga or stretches</a:t>
            </a:r>
            <a:endParaRPr/>
          </a:p>
          <a:p>
            <a:pPr indent="-182880" lvl="1" marL="384048" rtl="0" algn="l">
              <a:lnSpc>
                <a:spcPct val="90000"/>
              </a:lnSpc>
              <a:spcBef>
                <a:spcPts val="600"/>
              </a:spcBef>
              <a:spcAft>
                <a:spcPts val="0"/>
              </a:spcAft>
              <a:buSzPts val="1800"/>
              <a:buFont typeface="Noto Sans Symbols"/>
              <a:buChar char="▪"/>
            </a:pPr>
            <a:r>
              <a:rPr lang="en-US"/>
              <a:t> meditate, practice deep breathing</a:t>
            </a:r>
            <a:endParaRPr/>
          </a:p>
          <a:p>
            <a:pPr indent="-182880" lvl="1" marL="384048" rtl="0" algn="l">
              <a:lnSpc>
                <a:spcPct val="90000"/>
              </a:lnSpc>
              <a:spcBef>
                <a:spcPts val="600"/>
              </a:spcBef>
              <a:spcAft>
                <a:spcPts val="0"/>
              </a:spcAft>
              <a:buSzPts val="1800"/>
              <a:buFont typeface="Noto Sans Symbols"/>
              <a:buChar char="▪"/>
            </a:pPr>
            <a:r>
              <a:rPr lang="en-US"/>
              <a:t> connect with friends and family</a:t>
            </a:r>
            <a:endParaRPr/>
          </a:p>
          <a:p>
            <a:pPr indent="-182880" lvl="1" marL="384048" rtl="0" algn="l">
              <a:lnSpc>
                <a:spcPct val="90000"/>
              </a:lnSpc>
              <a:spcBef>
                <a:spcPts val="600"/>
              </a:spcBef>
              <a:spcAft>
                <a:spcPts val="0"/>
              </a:spcAft>
              <a:buSzPts val="1800"/>
              <a:buFont typeface="Noto Sans Symbols"/>
              <a:buChar char="▪"/>
            </a:pPr>
            <a:r>
              <a:rPr lang="en-US"/>
              <a:t> spend time outside</a:t>
            </a:r>
            <a:endParaRPr/>
          </a:p>
          <a:p>
            <a:pPr indent="-182880" lvl="1" marL="384048" rtl="0" algn="l">
              <a:lnSpc>
                <a:spcPct val="90000"/>
              </a:lnSpc>
              <a:spcBef>
                <a:spcPts val="600"/>
              </a:spcBef>
              <a:spcAft>
                <a:spcPts val="0"/>
              </a:spcAft>
              <a:buSzPts val="1800"/>
              <a:buFont typeface="Noto Sans Symbols"/>
              <a:buChar char="▪"/>
            </a:pPr>
            <a:r>
              <a:rPr lang="en-US"/>
              <a:t> journal</a:t>
            </a:r>
            <a:endParaRPr/>
          </a:p>
          <a:p>
            <a:pPr indent="-182880" lvl="1" marL="384048" rtl="0" algn="l">
              <a:lnSpc>
                <a:spcPct val="90000"/>
              </a:lnSpc>
              <a:spcBef>
                <a:spcPts val="600"/>
              </a:spcBef>
              <a:spcAft>
                <a:spcPts val="0"/>
              </a:spcAft>
              <a:buSzPts val="1800"/>
              <a:buFont typeface="Noto Sans Symbols"/>
              <a:buChar char="▪"/>
            </a:pPr>
            <a:r>
              <a:rPr lang="en-US"/>
              <a:t> practice gratitude, self-compassion, and forgiveness</a:t>
            </a:r>
            <a:endParaRPr/>
          </a:p>
          <a:p>
            <a:pPr indent="0" lvl="0" marL="0" rtl="0" algn="l">
              <a:lnSpc>
                <a:spcPct val="90000"/>
              </a:lnSpc>
              <a:spcBef>
                <a:spcPts val="1600"/>
              </a:spcBef>
              <a:spcAft>
                <a:spcPts val="0"/>
              </a:spcAft>
              <a:buSzPts val="2000"/>
              <a:buNone/>
            </a:pPr>
            <a:r>
              <a:rPr i="1" lang="en-US"/>
              <a:t>Why do you think self-care is important?</a:t>
            </a:r>
            <a:endParaRPr/>
          </a:p>
          <a:p>
            <a:pPr indent="0" lvl="0" marL="0" rtl="0" algn="l">
              <a:lnSpc>
                <a:spcPct val="90000"/>
              </a:lnSpc>
              <a:spcBef>
                <a:spcPts val="1400"/>
              </a:spcBef>
              <a:spcAft>
                <a:spcPts val="0"/>
              </a:spcAft>
              <a:buSzPts val="2000"/>
              <a:buNone/>
            </a:pPr>
            <a:r>
              <a:t/>
            </a:r>
            <a:endParaRPr/>
          </a:p>
        </p:txBody>
      </p:sp>
      <p:pic>
        <p:nvPicPr>
          <p:cNvPr id="268" name="Google Shape;268;p17"/>
          <p:cNvPicPr preferRelativeResize="0"/>
          <p:nvPr/>
        </p:nvPicPr>
        <p:blipFill rotWithShape="1">
          <a:blip r:embed="rId3">
            <a:alphaModFix/>
          </a:blip>
          <a:srcRect b="0" l="0" r="0" t="0"/>
          <a:stretch/>
        </p:blipFill>
        <p:spPr>
          <a:xfrm>
            <a:off x="6949319" y="2409569"/>
            <a:ext cx="4564707" cy="2852942"/>
          </a:xfrm>
          <a:prstGeom prst="rect">
            <a:avLst/>
          </a:prstGeom>
          <a:noFill/>
          <a:ln>
            <a:noFill/>
          </a:ln>
        </p:spPr>
      </p:pic>
      <p:sp>
        <p:nvSpPr>
          <p:cNvPr id="269" name="Google Shape;269;p17"/>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270" name="Google Shape;270;p17"/>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18"/>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Poverty in the United States</a:t>
            </a:r>
            <a:endParaRPr>
              <a:solidFill>
                <a:schemeClr val="accent1"/>
              </a:solidFill>
            </a:endParaRPr>
          </a:p>
        </p:txBody>
      </p:sp>
      <p:sp>
        <p:nvSpPr>
          <p:cNvPr id="276" name="Google Shape;276;p18"/>
          <p:cNvSpPr txBox="1"/>
          <p:nvPr>
            <p:ph idx="1" type="body"/>
          </p:nvPr>
        </p:nvSpPr>
        <p:spPr>
          <a:xfrm>
            <a:off x="1097279" y="1845734"/>
            <a:ext cx="10058401" cy="402336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0"/>
              </a:spcBef>
              <a:spcAft>
                <a:spcPts val="0"/>
              </a:spcAft>
              <a:buSzPts val="2000"/>
              <a:buNone/>
            </a:pPr>
            <a:r>
              <a:rPr lang="en-US"/>
              <a:t>In 2019, an estimated 34 million Americans were living in poverty, made worse by the COVID-19 pandemic.</a:t>
            </a:r>
            <a:endParaRPr/>
          </a:p>
          <a:p>
            <a:pPr indent="-182880" lvl="1" marL="384048" rtl="0" algn="l">
              <a:lnSpc>
                <a:spcPct val="90000"/>
              </a:lnSpc>
              <a:spcBef>
                <a:spcPts val="400"/>
              </a:spcBef>
              <a:spcAft>
                <a:spcPts val="0"/>
              </a:spcAft>
              <a:buSzPts val="1800"/>
              <a:buFont typeface="Noto Sans Symbols"/>
              <a:buChar char="▪"/>
            </a:pPr>
            <a:r>
              <a:rPr lang="en-US"/>
              <a:t>Many individuals and families remain in or are on the brink of poverty, facing food or housing insecurity, unemployment, low incomes, debt, and barriers to education and stability.</a:t>
            </a:r>
            <a:endParaRPr/>
          </a:p>
          <a:p>
            <a:pPr indent="0" lvl="0" marL="0" rtl="0" algn="l">
              <a:lnSpc>
                <a:spcPct val="90000"/>
              </a:lnSpc>
              <a:spcBef>
                <a:spcPts val="1600"/>
              </a:spcBef>
              <a:spcAft>
                <a:spcPts val="0"/>
              </a:spcAft>
              <a:buSzPts val="2000"/>
              <a:buNone/>
            </a:pPr>
            <a:r>
              <a:rPr lang="en-US"/>
              <a:t>There are high levels of </a:t>
            </a:r>
            <a:r>
              <a:rPr b="1" lang="en-US"/>
              <a:t>income and wealth inequality </a:t>
            </a:r>
            <a:r>
              <a:rPr lang="en-US"/>
              <a:t>in the United States.</a:t>
            </a:r>
            <a:endParaRPr/>
          </a:p>
          <a:p>
            <a:pPr indent="0" lvl="0" marL="0" rtl="0" algn="l">
              <a:lnSpc>
                <a:spcPct val="90000"/>
              </a:lnSpc>
              <a:spcBef>
                <a:spcPts val="1400"/>
              </a:spcBef>
              <a:spcAft>
                <a:spcPts val="0"/>
              </a:spcAft>
              <a:buSzPts val="2000"/>
              <a:buNone/>
            </a:pPr>
            <a:r>
              <a:rPr b="1" lang="en-US"/>
              <a:t>Classism</a:t>
            </a:r>
            <a:r>
              <a:rPr lang="en-US"/>
              <a:t>: </a:t>
            </a:r>
            <a:endParaRPr/>
          </a:p>
          <a:p>
            <a:pPr indent="-182880" lvl="1" marL="384048" rtl="0" algn="l">
              <a:lnSpc>
                <a:spcPct val="90000"/>
              </a:lnSpc>
              <a:spcBef>
                <a:spcPts val="400"/>
              </a:spcBef>
              <a:spcAft>
                <a:spcPts val="0"/>
              </a:spcAft>
              <a:buSzPts val="1800"/>
              <a:buFont typeface="Noto Sans Symbols"/>
              <a:buChar char="▪"/>
            </a:pPr>
            <a:r>
              <a:rPr lang="en-US"/>
              <a:t>Differential treatment based on social class or perceived social class, usually in a way to oppress working-class people and maintain the power of the wealthy class.</a:t>
            </a:r>
            <a:endParaRPr/>
          </a:p>
          <a:p>
            <a:pPr indent="0" lvl="0" marL="0" rtl="0" algn="l">
              <a:lnSpc>
                <a:spcPct val="90000"/>
              </a:lnSpc>
              <a:spcBef>
                <a:spcPts val="1600"/>
              </a:spcBef>
              <a:spcAft>
                <a:spcPts val="0"/>
              </a:spcAft>
              <a:buSzPts val="2000"/>
              <a:buNone/>
            </a:pPr>
            <a:r>
              <a:rPr lang="en-US"/>
              <a:t>Poverty is </a:t>
            </a:r>
            <a:r>
              <a:rPr b="1" lang="en-US"/>
              <a:t>intersectional. </a:t>
            </a:r>
            <a:r>
              <a:rPr lang="en-US"/>
              <a:t>Poverty cannot be separated from the other structural inequalities that shape society. </a:t>
            </a:r>
            <a:endParaRPr/>
          </a:p>
          <a:p>
            <a:pPr indent="-182880" lvl="1" marL="384048" rtl="0" algn="l">
              <a:spcBef>
                <a:spcPts val="400"/>
              </a:spcBef>
              <a:spcAft>
                <a:spcPts val="0"/>
              </a:spcAft>
              <a:buSzPts val="1800"/>
              <a:buFont typeface="Noto Sans Symbols"/>
              <a:buChar char="▪"/>
            </a:pPr>
            <a:r>
              <a:rPr b="1" lang="en-US"/>
              <a:t>Systemic racism</a:t>
            </a:r>
            <a:r>
              <a:rPr lang="en-US"/>
              <a:t>, including a history of redlining and housing segregation, has led to a racial wealth gap. </a:t>
            </a:r>
            <a:endParaRPr/>
          </a:p>
        </p:txBody>
      </p:sp>
      <p:sp>
        <p:nvSpPr>
          <p:cNvPr id="277" name="Google Shape;277;p18"/>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278" name="Google Shape;278;p18"/>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9"/>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Intersectionality &amp; Privilege</a:t>
            </a:r>
            <a:endParaRPr>
              <a:solidFill>
                <a:schemeClr val="accent1"/>
              </a:solidFill>
            </a:endParaRPr>
          </a:p>
        </p:txBody>
      </p:sp>
      <p:sp>
        <p:nvSpPr>
          <p:cNvPr id="284" name="Google Shape;284;p19"/>
          <p:cNvSpPr txBox="1"/>
          <p:nvPr>
            <p:ph idx="1" type="body"/>
          </p:nvPr>
        </p:nvSpPr>
        <p:spPr>
          <a:xfrm>
            <a:off x="1097279" y="1845734"/>
            <a:ext cx="10058401" cy="402336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0"/>
              </a:spcBef>
              <a:spcAft>
                <a:spcPts val="0"/>
              </a:spcAft>
              <a:buSzPts val="2000"/>
              <a:buNone/>
            </a:pPr>
            <a:r>
              <a:rPr b="1" lang="en-US"/>
              <a:t>Intersectionality: </a:t>
            </a:r>
            <a:r>
              <a:rPr lang="en-US"/>
              <a:t>the many systems of oppression in our society (racism, sexism, classism, ableism, homophobia, transphobia, xenophobia) simultaneously overlap and interlock – they are intersectional. </a:t>
            </a:r>
            <a:endParaRPr/>
          </a:p>
          <a:p>
            <a:pPr indent="0" lvl="0" marL="0" rtl="0" algn="l">
              <a:lnSpc>
                <a:spcPct val="90000"/>
              </a:lnSpc>
              <a:spcBef>
                <a:spcPts val="1400"/>
              </a:spcBef>
              <a:spcAft>
                <a:spcPts val="0"/>
              </a:spcAft>
              <a:buSzPts val="2000"/>
              <a:buNone/>
            </a:pPr>
            <a:r>
              <a:rPr lang="en-US"/>
              <a:t>“It’s basically a lens, a prism, for seeing the way in which various forms of inequality often operate together and exacerbate each other. We tend to talk about race inequality as separate from inequality based on gender, class, sexuality or immigrant status. What’s often missing is how some people are subject to all of these, and the experience is not just the sum of its parts.” – Kimberlé Crenshaw.</a:t>
            </a:r>
            <a:endParaRPr/>
          </a:p>
          <a:p>
            <a:pPr indent="0" lvl="0" marL="0" rtl="0" algn="l">
              <a:lnSpc>
                <a:spcPct val="90000"/>
              </a:lnSpc>
              <a:spcBef>
                <a:spcPts val="1400"/>
              </a:spcBef>
              <a:spcAft>
                <a:spcPts val="0"/>
              </a:spcAft>
              <a:buSzPts val="2000"/>
              <a:buNone/>
            </a:pPr>
            <a:r>
              <a:rPr b="1" lang="en-US"/>
              <a:t>Privilege: </a:t>
            </a:r>
            <a:r>
              <a:rPr lang="en-US"/>
              <a:t>the unearned advantages and power that an individual receives from belonging to a certain social identity group. </a:t>
            </a:r>
            <a:endParaRPr b="1"/>
          </a:p>
          <a:p>
            <a:pPr indent="0" lvl="0" marL="0" rtl="0" algn="l">
              <a:lnSpc>
                <a:spcPct val="90000"/>
              </a:lnSpc>
              <a:spcBef>
                <a:spcPts val="1400"/>
              </a:spcBef>
              <a:spcAft>
                <a:spcPts val="0"/>
              </a:spcAft>
              <a:buSzPts val="2000"/>
              <a:buNone/>
            </a:pPr>
            <a:r>
              <a:rPr lang="en-US"/>
              <a:t>White privilege refers to the unearned power and opportunities that White people experience simply because of their skin color.</a:t>
            </a:r>
            <a:endParaRPr/>
          </a:p>
          <a:p>
            <a:pPr indent="0" lvl="0" marL="91440" rtl="0" algn="l">
              <a:lnSpc>
                <a:spcPct val="90000"/>
              </a:lnSpc>
              <a:spcBef>
                <a:spcPts val="1400"/>
              </a:spcBef>
              <a:spcAft>
                <a:spcPts val="0"/>
              </a:spcAft>
              <a:buSzPts val="2000"/>
              <a:buNone/>
            </a:pPr>
            <a:r>
              <a:t/>
            </a:r>
            <a:endParaRPr/>
          </a:p>
        </p:txBody>
      </p:sp>
      <p:sp>
        <p:nvSpPr>
          <p:cNvPr id="285" name="Google Shape;285;p19"/>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286" name="Google Shape;286;p19"/>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262626"/>
              </a:buClr>
              <a:buSzPts val="8000"/>
              <a:buFont typeface="Bebas Neue"/>
              <a:buNone/>
            </a:pPr>
            <a:r>
              <a:rPr lang="en-US"/>
              <a:t>Introduction</a:t>
            </a:r>
            <a:endParaRPr/>
          </a:p>
        </p:txBody>
      </p:sp>
      <p:sp>
        <p:nvSpPr>
          <p:cNvPr id="132" name="Google Shape;132;p2"/>
          <p:cNvSpPr txBox="1"/>
          <p:nvPr>
            <p:ph idx="1" type="subTitle"/>
          </p:nvPr>
        </p:nvSpPr>
        <p:spPr>
          <a:xfrm>
            <a:off x="1100051" y="4455621"/>
            <a:ext cx="10058400" cy="11430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rPr lang="en-US"/>
              <a:t>Workshop 1</a:t>
            </a:r>
            <a:endParaRPr/>
          </a:p>
          <a:p>
            <a:pPr indent="0" lvl="0" marL="0" rtl="0" algn="l">
              <a:lnSpc>
                <a:spcPct val="90000"/>
              </a:lnSpc>
              <a:spcBef>
                <a:spcPts val="1400"/>
              </a:spcBef>
              <a:spcAft>
                <a:spcPts val="0"/>
              </a:spcAft>
              <a:buSzPts val="2400"/>
              <a:buNone/>
            </a:pPr>
            <a:r>
              <a:rPr lang="en-US"/>
              <a:t>PG. 9 IN STUDENT GUIDE</a:t>
            </a:r>
            <a:endParaRPr/>
          </a:p>
        </p:txBody>
      </p:sp>
      <p:sp>
        <p:nvSpPr>
          <p:cNvPr id="133" name="Google Shape;133;p2"/>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134" name="Google Shape;134;p2"/>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0"/>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Social Justice &amp; Equity</a:t>
            </a:r>
            <a:endParaRPr>
              <a:solidFill>
                <a:schemeClr val="accent1"/>
              </a:solidFill>
            </a:endParaRPr>
          </a:p>
        </p:txBody>
      </p:sp>
      <p:sp>
        <p:nvSpPr>
          <p:cNvPr id="292" name="Google Shape;292;p20"/>
          <p:cNvSpPr txBox="1"/>
          <p:nvPr>
            <p:ph idx="1" type="body"/>
          </p:nvPr>
        </p:nvSpPr>
        <p:spPr>
          <a:xfrm>
            <a:off x="1097280" y="1845734"/>
            <a:ext cx="5834862" cy="402336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0"/>
              </a:spcBef>
              <a:spcAft>
                <a:spcPts val="0"/>
              </a:spcAft>
              <a:buSzPts val="2000"/>
              <a:buNone/>
            </a:pPr>
            <a:r>
              <a:rPr b="1" lang="en-US"/>
              <a:t>Social Justice: </a:t>
            </a:r>
            <a:r>
              <a:rPr lang="en-US"/>
              <a:t>justice and fairness in society – in healthcare, education, housing, wealth distribution, and basic human rights. </a:t>
            </a:r>
            <a:endParaRPr/>
          </a:p>
          <a:p>
            <a:pPr indent="0" lvl="0" marL="0" rtl="0" algn="l">
              <a:lnSpc>
                <a:spcPct val="90000"/>
              </a:lnSpc>
              <a:spcBef>
                <a:spcPts val="1400"/>
              </a:spcBef>
              <a:spcAft>
                <a:spcPts val="0"/>
              </a:spcAft>
              <a:buSzPts val="2000"/>
              <a:buNone/>
            </a:pPr>
            <a:r>
              <a:rPr lang="en-US"/>
              <a:t>Gender equity, LGBTQ+ rights, racial justice, and environmental justice are all examples of social justice issues. </a:t>
            </a:r>
            <a:endParaRPr/>
          </a:p>
          <a:p>
            <a:pPr indent="0" lvl="0" marL="0" rtl="0" algn="l">
              <a:lnSpc>
                <a:spcPct val="90000"/>
              </a:lnSpc>
              <a:spcBef>
                <a:spcPts val="1400"/>
              </a:spcBef>
              <a:spcAft>
                <a:spcPts val="0"/>
              </a:spcAft>
              <a:buSzPts val="2000"/>
              <a:buNone/>
            </a:pPr>
            <a:r>
              <a:rPr b="1" lang="en-US"/>
              <a:t>Equity</a:t>
            </a:r>
            <a:r>
              <a:rPr lang="en-US"/>
              <a:t>: equal opportunities, resources, and rights are afforded to </a:t>
            </a:r>
            <a:r>
              <a:rPr i="1" lang="en-US"/>
              <a:t>all</a:t>
            </a:r>
            <a:r>
              <a:rPr lang="en-US"/>
              <a:t> but will be allocated in different ways depending on the distinct circumstances and needs of a person, based on the barriers or privileges that person has been afforded by society</a:t>
            </a:r>
            <a:endParaRPr/>
          </a:p>
          <a:p>
            <a:pPr indent="0" lvl="0" marL="91440" rtl="0" algn="l">
              <a:lnSpc>
                <a:spcPct val="90000"/>
              </a:lnSpc>
              <a:spcBef>
                <a:spcPts val="1400"/>
              </a:spcBef>
              <a:spcAft>
                <a:spcPts val="0"/>
              </a:spcAft>
              <a:buSzPts val="2000"/>
              <a:buNone/>
            </a:pPr>
            <a:r>
              <a:t/>
            </a:r>
            <a:endParaRPr/>
          </a:p>
        </p:txBody>
      </p:sp>
      <p:pic>
        <p:nvPicPr>
          <p:cNvPr id="293" name="Google Shape;293;p20"/>
          <p:cNvPicPr preferRelativeResize="0"/>
          <p:nvPr/>
        </p:nvPicPr>
        <p:blipFill rotWithShape="1">
          <a:blip r:embed="rId3">
            <a:alphaModFix/>
          </a:blip>
          <a:srcRect b="0" l="0" r="0" t="0"/>
          <a:stretch/>
        </p:blipFill>
        <p:spPr>
          <a:xfrm>
            <a:off x="7161977" y="2162685"/>
            <a:ext cx="4519277" cy="3389458"/>
          </a:xfrm>
          <a:prstGeom prst="rect">
            <a:avLst/>
          </a:prstGeom>
          <a:noFill/>
          <a:ln>
            <a:noFill/>
          </a:ln>
        </p:spPr>
      </p:pic>
      <p:sp>
        <p:nvSpPr>
          <p:cNvPr id="294" name="Google Shape;294;p20"/>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295" name="Google Shape;295;p20"/>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1"/>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Discussion: Hidden Rules among Classes</a:t>
            </a:r>
            <a:endParaRPr>
              <a:solidFill>
                <a:schemeClr val="accent1"/>
              </a:solidFill>
            </a:endParaRPr>
          </a:p>
        </p:txBody>
      </p:sp>
      <p:sp>
        <p:nvSpPr>
          <p:cNvPr id="301" name="Google Shape;301;p21"/>
          <p:cNvSpPr txBox="1"/>
          <p:nvPr>
            <p:ph idx="1" type="body"/>
          </p:nvPr>
        </p:nvSpPr>
        <p:spPr>
          <a:xfrm>
            <a:off x="1097279" y="1845734"/>
            <a:ext cx="10058401" cy="4023360"/>
          </a:xfrm>
          <a:prstGeom prst="rect">
            <a:avLst/>
          </a:prstGeom>
          <a:noFill/>
          <a:ln>
            <a:noFill/>
          </a:ln>
        </p:spPr>
        <p:txBody>
          <a:bodyPr anchorCtr="0" anchor="t" bIns="45700" lIns="0" spcFirstLastPara="1" rIns="0" wrap="square" tIns="45700">
            <a:normAutofit/>
          </a:bodyPr>
          <a:lstStyle/>
          <a:p>
            <a:pPr indent="-457200" lvl="0" marL="457200" rtl="0" algn="l">
              <a:lnSpc>
                <a:spcPct val="90000"/>
              </a:lnSpc>
              <a:spcBef>
                <a:spcPts val="0"/>
              </a:spcBef>
              <a:spcAft>
                <a:spcPts val="0"/>
              </a:spcAft>
              <a:buSzPts val="2000"/>
              <a:buFont typeface="Calibri"/>
              <a:buAutoNum type="arabicPeriod"/>
            </a:pPr>
            <a:r>
              <a:rPr lang="en-US"/>
              <a:t>Review the </a:t>
            </a:r>
            <a:r>
              <a:rPr b="1" lang="en-US"/>
              <a:t>U.S. Poverty Guidelines </a:t>
            </a:r>
            <a:r>
              <a:rPr lang="en-US"/>
              <a:t>and definition of a </a:t>
            </a:r>
            <a:r>
              <a:rPr b="1" lang="en-US"/>
              <a:t>Living Wage</a:t>
            </a:r>
            <a:endParaRPr/>
          </a:p>
          <a:p>
            <a:pPr indent="-457200" lvl="0" marL="457200" rtl="0" algn="l">
              <a:lnSpc>
                <a:spcPct val="90000"/>
              </a:lnSpc>
              <a:spcBef>
                <a:spcPts val="1400"/>
              </a:spcBef>
              <a:spcAft>
                <a:spcPts val="0"/>
              </a:spcAft>
              <a:buSzPts val="2000"/>
              <a:buFont typeface="Calibri"/>
              <a:buAutoNum type="arabicPeriod"/>
            </a:pPr>
            <a:r>
              <a:rPr i="1" lang="en-US"/>
              <a:t>“The Hidden Rules among Classes” </a:t>
            </a:r>
            <a:endParaRPr i="1"/>
          </a:p>
        </p:txBody>
      </p:sp>
      <p:pic>
        <p:nvPicPr>
          <p:cNvPr id="302" name="Google Shape;302;p21"/>
          <p:cNvPicPr preferRelativeResize="0"/>
          <p:nvPr/>
        </p:nvPicPr>
        <p:blipFill rotWithShape="1">
          <a:blip r:embed="rId3">
            <a:alphaModFix/>
          </a:blip>
          <a:srcRect b="0" l="0" r="0" t="0"/>
          <a:stretch/>
        </p:blipFill>
        <p:spPr>
          <a:xfrm>
            <a:off x="3877200" y="3054284"/>
            <a:ext cx="4652583" cy="2593243"/>
          </a:xfrm>
          <a:prstGeom prst="rect">
            <a:avLst/>
          </a:prstGeom>
          <a:noFill/>
          <a:ln>
            <a:noFill/>
          </a:ln>
        </p:spPr>
      </p:pic>
      <p:sp>
        <p:nvSpPr>
          <p:cNvPr id="303" name="Google Shape;303;p21"/>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304" name="Google Shape;304;p21"/>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22"/>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Financial Resilience</a:t>
            </a:r>
            <a:endParaRPr>
              <a:solidFill>
                <a:schemeClr val="accent1"/>
              </a:solidFill>
            </a:endParaRPr>
          </a:p>
        </p:txBody>
      </p:sp>
      <p:sp>
        <p:nvSpPr>
          <p:cNvPr id="310" name="Google Shape;310;p22"/>
          <p:cNvSpPr txBox="1"/>
          <p:nvPr>
            <p:ph idx="1" type="body"/>
          </p:nvPr>
        </p:nvSpPr>
        <p:spPr>
          <a:xfrm>
            <a:off x="1097280" y="1845734"/>
            <a:ext cx="6071329" cy="402336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0"/>
              </a:spcBef>
              <a:spcAft>
                <a:spcPts val="0"/>
              </a:spcAft>
              <a:buSzPts val="2000"/>
              <a:buNone/>
            </a:pPr>
            <a:r>
              <a:rPr lang="en-US"/>
              <a:t>The ability to withstand life events or changes to a person’s income and assets</a:t>
            </a:r>
            <a:endParaRPr/>
          </a:p>
          <a:p>
            <a:pPr indent="0" lvl="0" marL="0" rtl="0" algn="l">
              <a:lnSpc>
                <a:spcPct val="90000"/>
              </a:lnSpc>
              <a:spcBef>
                <a:spcPts val="1400"/>
              </a:spcBef>
              <a:spcAft>
                <a:spcPts val="0"/>
              </a:spcAft>
              <a:buSzPts val="2000"/>
              <a:buNone/>
            </a:pPr>
            <a:r>
              <a:rPr lang="en-US"/>
              <a:t>Focuses on a person’s strengths and their ability to improve their situation 🡪 What we are doing in this course!</a:t>
            </a:r>
            <a:endParaRPr/>
          </a:p>
          <a:p>
            <a:pPr indent="0" lvl="0" marL="0" rtl="0" algn="l">
              <a:lnSpc>
                <a:spcPct val="90000"/>
              </a:lnSpc>
              <a:spcBef>
                <a:spcPts val="1400"/>
              </a:spcBef>
              <a:spcAft>
                <a:spcPts val="0"/>
              </a:spcAft>
              <a:buSzPts val="2000"/>
              <a:buNone/>
            </a:pPr>
            <a:r>
              <a:rPr i="1" lang="en-US"/>
              <a:t>How can I increase my financial resilience?</a:t>
            </a:r>
            <a:endParaRPr/>
          </a:p>
        </p:txBody>
      </p:sp>
      <p:pic>
        <p:nvPicPr>
          <p:cNvPr id="311" name="Google Shape;311;p22"/>
          <p:cNvPicPr preferRelativeResize="0"/>
          <p:nvPr/>
        </p:nvPicPr>
        <p:blipFill rotWithShape="1">
          <a:blip r:embed="rId3">
            <a:alphaModFix/>
          </a:blip>
          <a:srcRect b="0" l="0" r="0" t="0"/>
          <a:stretch/>
        </p:blipFill>
        <p:spPr>
          <a:xfrm>
            <a:off x="7440458" y="2611586"/>
            <a:ext cx="3987071" cy="2232760"/>
          </a:xfrm>
          <a:prstGeom prst="rect">
            <a:avLst/>
          </a:prstGeom>
          <a:noFill/>
          <a:ln>
            <a:noFill/>
          </a:ln>
        </p:spPr>
      </p:pic>
      <p:sp>
        <p:nvSpPr>
          <p:cNvPr id="312" name="Google Shape;312;p22"/>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313" name="Google Shape;313;p22"/>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23"/>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Individual Course Goals</a:t>
            </a:r>
            <a:endParaRPr>
              <a:solidFill>
                <a:schemeClr val="accent1"/>
              </a:solidFill>
            </a:endParaRPr>
          </a:p>
        </p:txBody>
      </p:sp>
      <p:sp>
        <p:nvSpPr>
          <p:cNvPr id="319" name="Google Shape;319;p23"/>
          <p:cNvSpPr txBox="1"/>
          <p:nvPr>
            <p:ph idx="1" type="body"/>
          </p:nvPr>
        </p:nvSpPr>
        <p:spPr>
          <a:xfrm>
            <a:off x="1097279" y="1845734"/>
            <a:ext cx="10151967" cy="4065968"/>
          </a:xfrm>
          <a:prstGeom prst="rect">
            <a:avLst/>
          </a:prstGeom>
          <a:noFill/>
          <a:ln>
            <a:noFill/>
          </a:ln>
        </p:spPr>
        <p:txBody>
          <a:bodyPr anchorCtr="0" anchor="t" bIns="45700" lIns="0" spcFirstLastPara="1" rIns="0" wrap="square" tIns="45700">
            <a:normAutofit/>
          </a:bodyPr>
          <a:lstStyle/>
          <a:p>
            <a:pPr indent="-127000" lvl="0" marL="91440" rtl="0" algn="l">
              <a:lnSpc>
                <a:spcPct val="90000"/>
              </a:lnSpc>
              <a:spcBef>
                <a:spcPts val="0"/>
              </a:spcBef>
              <a:spcAft>
                <a:spcPts val="0"/>
              </a:spcAft>
              <a:buSzPts val="2000"/>
              <a:buChar char=" "/>
            </a:pPr>
            <a:r>
              <a:rPr b="1" lang="en-US"/>
              <a:t>Journal: </a:t>
            </a:r>
            <a:endParaRPr/>
          </a:p>
          <a:p>
            <a:pPr indent="-127000" lvl="0" marL="91440" rtl="0" algn="l">
              <a:lnSpc>
                <a:spcPct val="90000"/>
              </a:lnSpc>
              <a:spcBef>
                <a:spcPts val="1400"/>
              </a:spcBef>
              <a:spcAft>
                <a:spcPts val="0"/>
              </a:spcAft>
              <a:buSzPts val="2000"/>
              <a:buChar char=" "/>
            </a:pPr>
            <a:r>
              <a:rPr i="1" lang="en-US"/>
              <a:t>What do you hope to accomplish by the end of this course? </a:t>
            </a:r>
            <a:endParaRPr i="1"/>
          </a:p>
          <a:p>
            <a:pPr indent="-127000" lvl="0" marL="91440" rtl="0" algn="l">
              <a:lnSpc>
                <a:spcPct val="90000"/>
              </a:lnSpc>
              <a:spcBef>
                <a:spcPts val="1400"/>
              </a:spcBef>
              <a:spcAft>
                <a:spcPts val="0"/>
              </a:spcAft>
              <a:buSzPts val="2000"/>
              <a:buChar char=" "/>
            </a:pPr>
            <a:r>
              <a:rPr i="1" lang="en-US"/>
              <a:t>What are the financial areas that are most important for you to address?</a:t>
            </a:r>
            <a:endParaRPr/>
          </a:p>
          <a:p>
            <a:pPr indent="0" lvl="0" marL="91440" rtl="0" algn="l">
              <a:lnSpc>
                <a:spcPct val="90000"/>
              </a:lnSpc>
              <a:spcBef>
                <a:spcPts val="1400"/>
              </a:spcBef>
              <a:spcAft>
                <a:spcPts val="0"/>
              </a:spcAft>
              <a:buSzPts val="2000"/>
              <a:buNone/>
            </a:pPr>
            <a:r>
              <a:t/>
            </a:r>
            <a:endParaRPr/>
          </a:p>
        </p:txBody>
      </p:sp>
      <p:pic>
        <p:nvPicPr>
          <p:cNvPr id="320" name="Google Shape;320;p23"/>
          <p:cNvPicPr preferRelativeResize="0"/>
          <p:nvPr/>
        </p:nvPicPr>
        <p:blipFill rotWithShape="1">
          <a:blip r:embed="rId3">
            <a:alphaModFix/>
          </a:blip>
          <a:srcRect b="0" l="0" r="0" t="0"/>
          <a:stretch/>
        </p:blipFill>
        <p:spPr>
          <a:xfrm>
            <a:off x="4497923" y="3561053"/>
            <a:ext cx="3052056" cy="2031005"/>
          </a:xfrm>
          <a:prstGeom prst="rect">
            <a:avLst/>
          </a:prstGeom>
          <a:noFill/>
          <a:ln>
            <a:noFill/>
          </a:ln>
        </p:spPr>
      </p:pic>
      <p:sp>
        <p:nvSpPr>
          <p:cNvPr id="321" name="Google Shape;321;p23"/>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322" name="Google Shape;322;p23"/>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4"/>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Learning Objectives</a:t>
            </a:r>
            <a:endParaRPr/>
          </a:p>
        </p:txBody>
      </p:sp>
      <p:sp>
        <p:nvSpPr>
          <p:cNvPr id="328" name="Google Shape;328;p24"/>
          <p:cNvSpPr txBox="1"/>
          <p:nvPr>
            <p:ph idx="1" type="body"/>
          </p:nvPr>
        </p:nvSpPr>
        <p:spPr>
          <a:xfrm>
            <a:off x="1097279" y="1845734"/>
            <a:ext cx="10058401" cy="4023360"/>
          </a:xfrm>
          <a:prstGeom prst="rect">
            <a:avLst/>
          </a:prstGeom>
          <a:noFill/>
          <a:ln>
            <a:noFill/>
          </a:ln>
        </p:spPr>
        <p:txBody>
          <a:bodyPr anchorCtr="0" anchor="ctr" bIns="45700" lIns="0" spcFirstLastPara="1" rIns="0" wrap="square" tIns="45700">
            <a:normAutofit fontScale="92500" lnSpcReduction="20000"/>
          </a:bodyPr>
          <a:lstStyle/>
          <a:p>
            <a:pPr indent="-140970" lvl="0" marL="91440" rtl="0" algn="l">
              <a:lnSpc>
                <a:spcPct val="90000"/>
              </a:lnSpc>
              <a:spcBef>
                <a:spcPts val="0"/>
              </a:spcBef>
              <a:spcAft>
                <a:spcPts val="0"/>
              </a:spcAft>
              <a:buSzPct val="100000"/>
              <a:buChar char=" "/>
            </a:pPr>
            <a:r>
              <a:rPr i="1" lang="en-US" sz="2400"/>
              <a:t>Upon conclusion of Workshop 1, participants will:</a:t>
            </a:r>
            <a:endParaRPr sz="2400"/>
          </a:p>
          <a:p>
            <a:pPr indent="-457200" lvl="0" marL="457200" rtl="0" algn="l">
              <a:lnSpc>
                <a:spcPct val="90000"/>
              </a:lnSpc>
              <a:spcBef>
                <a:spcPts val="1400"/>
              </a:spcBef>
              <a:spcAft>
                <a:spcPts val="0"/>
              </a:spcAft>
              <a:buSzPct val="100000"/>
              <a:buFont typeface="Calibri"/>
              <a:buAutoNum type="arabicPeriod"/>
            </a:pPr>
            <a:r>
              <a:rPr lang="en-US" sz="2400"/>
              <a:t>Have a basic understanding of what to expect in this course.</a:t>
            </a:r>
            <a:endParaRPr/>
          </a:p>
          <a:p>
            <a:pPr indent="-457200" lvl="0" marL="457200" rtl="0" algn="l">
              <a:lnSpc>
                <a:spcPct val="90000"/>
              </a:lnSpc>
              <a:spcBef>
                <a:spcPts val="1400"/>
              </a:spcBef>
              <a:spcAft>
                <a:spcPts val="0"/>
              </a:spcAft>
              <a:buSzPct val="100000"/>
              <a:buFont typeface="Calibri"/>
              <a:buAutoNum type="arabicPeriod"/>
            </a:pPr>
            <a:r>
              <a:rPr lang="en-US" sz="2400"/>
              <a:t>Recognize subtle and pervasive thoughts and reactions toward money.</a:t>
            </a:r>
            <a:endParaRPr/>
          </a:p>
          <a:p>
            <a:pPr indent="-457200" lvl="0" marL="457200" rtl="0" algn="l">
              <a:lnSpc>
                <a:spcPct val="90000"/>
              </a:lnSpc>
              <a:spcBef>
                <a:spcPts val="1400"/>
              </a:spcBef>
              <a:spcAft>
                <a:spcPts val="0"/>
              </a:spcAft>
              <a:buSzPct val="100000"/>
              <a:buFont typeface="Calibri"/>
              <a:buAutoNum type="arabicPeriod"/>
            </a:pPr>
            <a:r>
              <a:rPr lang="en-US" sz="2400"/>
              <a:t>Have a basic understanding of how mental health challenges and financial difficulties impact one another.</a:t>
            </a:r>
            <a:endParaRPr/>
          </a:p>
          <a:p>
            <a:pPr indent="-457200" lvl="0" marL="457200" rtl="0" algn="l">
              <a:lnSpc>
                <a:spcPct val="90000"/>
              </a:lnSpc>
              <a:spcBef>
                <a:spcPts val="1400"/>
              </a:spcBef>
              <a:spcAft>
                <a:spcPts val="0"/>
              </a:spcAft>
              <a:buSzPct val="100000"/>
              <a:buFont typeface="Calibri"/>
              <a:buAutoNum type="arabicPeriod"/>
            </a:pPr>
            <a:r>
              <a:rPr lang="en-US" sz="2400"/>
              <a:t>Learn new tips for mindfulness and self-care.</a:t>
            </a:r>
            <a:endParaRPr/>
          </a:p>
          <a:p>
            <a:pPr indent="-457200" lvl="0" marL="457200" rtl="0" algn="l">
              <a:lnSpc>
                <a:spcPct val="90000"/>
              </a:lnSpc>
              <a:spcBef>
                <a:spcPts val="1400"/>
              </a:spcBef>
              <a:spcAft>
                <a:spcPts val="0"/>
              </a:spcAft>
              <a:buSzPct val="100000"/>
              <a:buFont typeface="Calibri"/>
              <a:buAutoNum type="arabicPeriod"/>
            </a:pPr>
            <a:r>
              <a:rPr lang="en-US" sz="2400"/>
              <a:t>Have a basic understanding of poverty in the U.S. and how it relates to classism, intersectionality, privilege, and social justice.</a:t>
            </a:r>
            <a:endParaRPr/>
          </a:p>
          <a:p>
            <a:pPr indent="-457200" lvl="0" marL="457200" rtl="0" algn="l">
              <a:lnSpc>
                <a:spcPct val="90000"/>
              </a:lnSpc>
              <a:spcBef>
                <a:spcPts val="1400"/>
              </a:spcBef>
              <a:spcAft>
                <a:spcPts val="0"/>
              </a:spcAft>
              <a:buSzPct val="100000"/>
              <a:buFont typeface="Calibri"/>
              <a:buAutoNum type="arabicPeriod"/>
            </a:pPr>
            <a:r>
              <a:rPr lang="en-US" sz="2400"/>
              <a:t>Have a basic understanding of financial resilience and economic well-being.</a:t>
            </a:r>
            <a:endParaRPr/>
          </a:p>
          <a:p>
            <a:pPr indent="-457200" lvl="0" marL="457200" rtl="0" algn="l">
              <a:lnSpc>
                <a:spcPct val="90000"/>
              </a:lnSpc>
              <a:spcBef>
                <a:spcPts val="1400"/>
              </a:spcBef>
              <a:spcAft>
                <a:spcPts val="0"/>
              </a:spcAft>
              <a:buSzPct val="100000"/>
              <a:buFont typeface="Calibri"/>
              <a:buAutoNum type="arabicPeriod"/>
            </a:pPr>
            <a:r>
              <a:rPr lang="en-US" sz="2400"/>
              <a:t>Identify the financial areas that are most important for them to address.</a:t>
            </a:r>
            <a:endParaRPr/>
          </a:p>
        </p:txBody>
      </p:sp>
      <p:sp>
        <p:nvSpPr>
          <p:cNvPr id="329" name="Google Shape;329;p24"/>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330" name="Google Shape;330;p24"/>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5"/>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Wrap-Up</a:t>
            </a:r>
            <a:endParaRPr>
              <a:solidFill>
                <a:schemeClr val="accent1"/>
              </a:solidFill>
            </a:endParaRPr>
          </a:p>
        </p:txBody>
      </p:sp>
      <p:sp>
        <p:nvSpPr>
          <p:cNvPr id="336" name="Google Shape;336;p25"/>
          <p:cNvSpPr txBox="1"/>
          <p:nvPr>
            <p:ph idx="1" type="body"/>
          </p:nvPr>
        </p:nvSpPr>
        <p:spPr>
          <a:xfrm>
            <a:off x="1097279" y="1845734"/>
            <a:ext cx="10058401" cy="4023360"/>
          </a:xfrm>
          <a:prstGeom prst="rect">
            <a:avLst/>
          </a:prstGeom>
          <a:noFill/>
          <a:ln>
            <a:noFill/>
          </a:ln>
        </p:spPr>
        <p:txBody>
          <a:bodyPr anchorCtr="0" anchor="t" bIns="45700" lIns="0" spcFirstLastPara="1" rIns="0" wrap="square" tIns="45700">
            <a:normAutofit/>
          </a:bodyPr>
          <a:lstStyle/>
          <a:p>
            <a:pPr indent="-457200" lvl="0" marL="457200" rtl="0" algn="l">
              <a:lnSpc>
                <a:spcPct val="90000"/>
              </a:lnSpc>
              <a:spcBef>
                <a:spcPts val="0"/>
              </a:spcBef>
              <a:spcAft>
                <a:spcPts val="0"/>
              </a:spcAft>
              <a:buSzPts val="2000"/>
              <a:buFont typeface="Calibri"/>
              <a:buAutoNum type="arabicPeriod"/>
            </a:pPr>
            <a:r>
              <a:rPr lang="en-US"/>
              <a:t>Thank you all for your participation!</a:t>
            </a:r>
            <a:endParaRPr/>
          </a:p>
          <a:p>
            <a:pPr indent="-457200" lvl="0" marL="457200" rtl="0" algn="l">
              <a:lnSpc>
                <a:spcPct val="90000"/>
              </a:lnSpc>
              <a:spcBef>
                <a:spcPts val="1400"/>
              </a:spcBef>
              <a:spcAft>
                <a:spcPts val="0"/>
              </a:spcAft>
              <a:buSzPts val="2000"/>
              <a:buFont typeface="Calibri"/>
              <a:buAutoNum type="arabicPeriod"/>
            </a:pPr>
            <a:r>
              <a:rPr lang="en-US"/>
              <a:t>Are there any questions?</a:t>
            </a:r>
            <a:endParaRPr/>
          </a:p>
          <a:p>
            <a:pPr indent="-457200" lvl="0" marL="457200" rtl="0" algn="l">
              <a:lnSpc>
                <a:spcPct val="90000"/>
              </a:lnSpc>
              <a:spcBef>
                <a:spcPts val="1400"/>
              </a:spcBef>
              <a:spcAft>
                <a:spcPts val="0"/>
              </a:spcAft>
              <a:buSzPts val="2000"/>
              <a:buFont typeface="Calibri"/>
              <a:buAutoNum type="arabicPeriod"/>
            </a:pPr>
            <a:r>
              <a:rPr b="1" lang="en-US">
                <a:solidFill>
                  <a:schemeClr val="accent2"/>
                </a:solidFill>
              </a:rPr>
              <a:t>Homework: </a:t>
            </a:r>
            <a:endParaRPr/>
          </a:p>
          <a:p>
            <a:pPr indent="-457200" lvl="1" marL="749808" rtl="0" algn="l">
              <a:lnSpc>
                <a:spcPct val="90000"/>
              </a:lnSpc>
              <a:spcBef>
                <a:spcPts val="400"/>
              </a:spcBef>
              <a:spcAft>
                <a:spcPts val="0"/>
              </a:spcAft>
              <a:buSzPts val="1800"/>
              <a:buFont typeface="Calibri"/>
              <a:buAutoNum type="alphaLcPeriod"/>
            </a:pPr>
            <a:r>
              <a:rPr lang="en-US"/>
              <a:t>Choose </a:t>
            </a:r>
            <a:r>
              <a:rPr b="1" lang="en-US"/>
              <a:t>one</a:t>
            </a:r>
            <a:r>
              <a:rPr lang="en-US"/>
              <a:t> money saving idea and commit to it for the week.</a:t>
            </a:r>
            <a:endParaRPr/>
          </a:p>
          <a:p>
            <a:pPr indent="-457200" lvl="1" marL="749808" rtl="0" algn="l">
              <a:lnSpc>
                <a:spcPct val="90000"/>
              </a:lnSpc>
              <a:spcBef>
                <a:spcPts val="600"/>
              </a:spcBef>
              <a:spcAft>
                <a:spcPts val="0"/>
              </a:spcAft>
              <a:buSzPts val="1800"/>
              <a:buFont typeface="Calibri"/>
              <a:buAutoNum type="alphaLcPeriod"/>
            </a:pPr>
            <a:r>
              <a:rPr lang="en-US"/>
              <a:t>Facilitators will also commit to an idea.</a:t>
            </a:r>
            <a:endParaRPr/>
          </a:p>
          <a:p>
            <a:pPr indent="-457200" lvl="1" marL="749808" rtl="0" algn="l">
              <a:lnSpc>
                <a:spcPct val="90000"/>
              </a:lnSpc>
              <a:spcBef>
                <a:spcPts val="600"/>
              </a:spcBef>
              <a:spcAft>
                <a:spcPts val="0"/>
              </a:spcAft>
              <a:buSzPts val="1800"/>
              <a:buFont typeface="Calibri"/>
              <a:buAutoNum type="alphaLcPeriod"/>
            </a:pPr>
            <a:r>
              <a:rPr lang="en-US"/>
              <a:t>Keep track of which ideas are going well and which are not.</a:t>
            </a:r>
            <a:endParaRPr/>
          </a:p>
          <a:p>
            <a:pPr indent="0" lvl="0" marL="91440" rtl="0" algn="l">
              <a:lnSpc>
                <a:spcPct val="90000"/>
              </a:lnSpc>
              <a:spcBef>
                <a:spcPts val="1600"/>
              </a:spcBef>
              <a:spcAft>
                <a:spcPts val="0"/>
              </a:spcAft>
              <a:buSzPts val="2000"/>
              <a:buNone/>
            </a:pPr>
            <a:r>
              <a:t/>
            </a:r>
            <a:endParaRPr/>
          </a:p>
        </p:txBody>
      </p:sp>
      <p:pic>
        <p:nvPicPr>
          <p:cNvPr id="337" name="Google Shape;337;p25"/>
          <p:cNvPicPr preferRelativeResize="0"/>
          <p:nvPr/>
        </p:nvPicPr>
        <p:blipFill rotWithShape="1">
          <a:blip r:embed="rId3">
            <a:alphaModFix/>
          </a:blip>
          <a:srcRect b="0" l="0" r="0" t="0"/>
          <a:stretch/>
        </p:blipFill>
        <p:spPr>
          <a:xfrm>
            <a:off x="8326796" y="2409568"/>
            <a:ext cx="2930209" cy="2003746"/>
          </a:xfrm>
          <a:prstGeom prst="rect">
            <a:avLst/>
          </a:prstGeom>
          <a:noFill/>
          <a:ln>
            <a:noFill/>
          </a:ln>
        </p:spPr>
      </p:pic>
      <p:sp>
        <p:nvSpPr>
          <p:cNvPr id="338" name="Google Shape;338;p25"/>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339" name="Google Shape;339;p25"/>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3"/>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Welcome </a:t>
            </a:r>
            <a:endParaRPr>
              <a:solidFill>
                <a:schemeClr val="accent1"/>
              </a:solidFill>
            </a:endParaRPr>
          </a:p>
        </p:txBody>
      </p:sp>
      <p:sp>
        <p:nvSpPr>
          <p:cNvPr id="140" name="Google Shape;140;p3"/>
          <p:cNvSpPr txBox="1"/>
          <p:nvPr>
            <p:ph idx="1" type="body"/>
          </p:nvPr>
        </p:nvSpPr>
        <p:spPr>
          <a:xfrm>
            <a:off x="1097279" y="1845734"/>
            <a:ext cx="10058401" cy="4023360"/>
          </a:xfrm>
          <a:prstGeom prst="rect">
            <a:avLst/>
          </a:prstGeom>
          <a:noFill/>
          <a:ln>
            <a:noFill/>
          </a:ln>
        </p:spPr>
        <p:txBody>
          <a:bodyPr anchorCtr="0" anchor="t" bIns="45700" lIns="0" spcFirstLastPara="1" rIns="0" wrap="square" tIns="45700">
            <a:normAutofit/>
          </a:bodyPr>
          <a:lstStyle/>
          <a:p>
            <a:pPr indent="-127000" lvl="0" marL="91440" rtl="0" algn="l">
              <a:lnSpc>
                <a:spcPct val="90000"/>
              </a:lnSpc>
              <a:spcBef>
                <a:spcPts val="0"/>
              </a:spcBef>
              <a:spcAft>
                <a:spcPts val="0"/>
              </a:spcAft>
              <a:buSzPts val="2000"/>
              <a:buChar char=" "/>
            </a:pPr>
            <a:r>
              <a:rPr b="1" lang="en-US">
                <a:solidFill>
                  <a:schemeClr val="dk1"/>
                </a:solidFill>
              </a:rPr>
              <a:t>Congratulations</a:t>
            </a:r>
            <a:r>
              <a:rPr lang="en-US"/>
              <a:t> on making the decision to take positive steps toward greater financial security!</a:t>
            </a:r>
            <a:endParaRPr/>
          </a:p>
          <a:p>
            <a:pPr indent="-127000" lvl="0" marL="91440" rtl="0" algn="l">
              <a:lnSpc>
                <a:spcPct val="90000"/>
              </a:lnSpc>
              <a:spcBef>
                <a:spcPts val="1400"/>
              </a:spcBef>
              <a:spcAft>
                <a:spcPts val="0"/>
              </a:spcAft>
              <a:buSzPts val="2000"/>
              <a:buChar char=" "/>
            </a:pPr>
            <a:r>
              <a:rPr b="1" lang="en-US">
                <a:solidFill>
                  <a:schemeClr val="accent1"/>
                </a:solidFill>
              </a:rPr>
              <a:t>Money Basics </a:t>
            </a:r>
            <a:r>
              <a:rPr lang="en-US"/>
              <a:t>is a financial empowerment course designed specifically for individuals with lived experience of mental health and/or addiction challenges.</a:t>
            </a:r>
            <a:endParaRPr/>
          </a:p>
          <a:p>
            <a:pPr indent="-127000" lvl="0" marL="91440" rtl="0" algn="l">
              <a:lnSpc>
                <a:spcPct val="90000"/>
              </a:lnSpc>
              <a:spcBef>
                <a:spcPts val="1400"/>
              </a:spcBef>
              <a:spcAft>
                <a:spcPts val="0"/>
              </a:spcAft>
              <a:buSzPts val="2000"/>
              <a:buChar char=" "/>
            </a:pPr>
            <a:r>
              <a:rPr lang="en-US"/>
              <a:t>By building upon your existing knowledge, strengths, and experiences, this course will enable you to build financial resilience, reduce financial stress, and feel empowered to budget, save, and spend money in ways that work for</a:t>
            </a:r>
            <a:r>
              <a:rPr lang="en-US">
                <a:solidFill>
                  <a:schemeClr val="dk2"/>
                </a:solidFill>
              </a:rPr>
              <a:t> </a:t>
            </a:r>
            <a:r>
              <a:rPr b="1" lang="en-US">
                <a:solidFill>
                  <a:schemeClr val="dk2"/>
                </a:solidFill>
              </a:rPr>
              <a:t>you</a:t>
            </a:r>
            <a:r>
              <a:rPr b="1" lang="en-US"/>
              <a:t>. </a:t>
            </a:r>
            <a:endParaRPr/>
          </a:p>
          <a:p>
            <a:pPr indent="-127000" lvl="0" marL="91440" rtl="0" algn="l">
              <a:lnSpc>
                <a:spcPct val="90000"/>
              </a:lnSpc>
              <a:spcBef>
                <a:spcPts val="1400"/>
              </a:spcBef>
              <a:spcAft>
                <a:spcPts val="0"/>
              </a:spcAft>
              <a:buSzPts val="2000"/>
              <a:buChar char=" "/>
            </a:pPr>
            <a:br>
              <a:rPr lang="en-US"/>
            </a:br>
            <a:endParaRPr/>
          </a:p>
        </p:txBody>
      </p:sp>
      <p:pic>
        <p:nvPicPr>
          <p:cNvPr id="141" name="Google Shape;141;p3"/>
          <p:cNvPicPr preferRelativeResize="0"/>
          <p:nvPr/>
        </p:nvPicPr>
        <p:blipFill rotWithShape="1">
          <a:blip r:embed="rId3">
            <a:alphaModFix/>
          </a:blip>
          <a:srcRect b="0" l="0" r="0" t="0"/>
          <a:stretch/>
        </p:blipFill>
        <p:spPr>
          <a:xfrm>
            <a:off x="4948865" y="4319134"/>
            <a:ext cx="2600325" cy="1752600"/>
          </a:xfrm>
          <a:prstGeom prst="rect">
            <a:avLst/>
          </a:prstGeom>
          <a:noFill/>
          <a:ln>
            <a:noFill/>
          </a:ln>
        </p:spPr>
      </p:pic>
      <p:sp>
        <p:nvSpPr>
          <p:cNvPr id="142" name="Google Shape;142;p3"/>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143" name="Google Shape;143;p3"/>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4"/>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Facilitator Introductions</a:t>
            </a:r>
            <a:endParaRPr>
              <a:solidFill>
                <a:schemeClr val="accent1"/>
              </a:solidFill>
            </a:endParaRPr>
          </a:p>
        </p:txBody>
      </p:sp>
      <p:sp>
        <p:nvSpPr>
          <p:cNvPr id="149" name="Google Shape;149;p4"/>
          <p:cNvSpPr txBox="1"/>
          <p:nvPr>
            <p:ph idx="1" type="body"/>
          </p:nvPr>
        </p:nvSpPr>
        <p:spPr>
          <a:xfrm>
            <a:off x="1097280" y="1845734"/>
            <a:ext cx="4937760" cy="4023360"/>
          </a:xfrm>
          <a:prstGeom prst="rect">
            <a:avLst/>
          </a:prstGeom>
          <a:noFill/>
          <a:ln>
            <a:noFill/>
          </a:ln>
        </p:spPr>
        <p:txBody>
          <a:bodyPr anchorCtr="0" anchor="t" bIns="45700" lIns="0" spcFirstLastPara="1" rIns="0" wrap="square" tIns="45700">
            <a:normAutofit/>
          </a:bodyPr>
          <a:lstStyle/>
          <a:p>
            <a:pPr indent="0" lvl="0" marL="91440" rtl="0" algn="l">
              <a:lnSpc>
                <a:spcPct val="90000"/>
              </a:lnSpc>
              <a:spcBef>
                <a:spcPts val="0"/>
              </a:spcBef>
              <a:spcAft>
                <a:spcPts val="0"/>
              </a:spcAft>
              <a:buSzPts val="2000"/>
              <a:buNone/>
            </a:pPr>
            <a:r>
              <a:t/>
            </a:r>
            <a:endParaRPr/>
          </a:p>
        </p:txBody>
      </p:sp>
      <p:sp>
        <p:nvSpPr>
          <p:cNvPr id="150" name="Google Shape;150;p4"/>
          <p:cNvSpPr txBox="1"/>
          <p:nvPr>
            <p:ph idx="2" type="body"/>
          </p:nvPr>
        </p:nvSpPr>
        <p:spPr>
          <a:xfrm>
            <a:off x="6217920" y="1845737"/>
            <a:ext cx="4937760" cy="4023359"/>
          </a:xfrm>
          <a:prstGeom prst="rect">
            <a:avLst/>
          </a:prstGeom>
          <a:noFill/>
          <a:ln>
            <a:noFill/>
          </a:ln>
        </p:spPr>
        <p:txBody>
          <a:bodyPr anchorCtr="0" anchor="t" bIns="45700" lIns="0" spcFirstLastPara="1" rIns="0" wrap="square" tIns="45700">
            <a:normAutofit/>
          </a:bodyPr>
          <a:lstStyle/>
          <a:p>
            <a:pPr indent="0" lvl="0" marL="91440" rtl="0" algn="l">
              <a:lnSpc>
                <a:spcPct val="90000"/>
              </a:lnSpc>
              <a:spcBef>
                <a:spcPts val="0"/>
              </a:spcBef>
              <a:spcAft>
                <a:spcPts val="0"/>
              </a:spcAft>
              <a:buSzPts val="2000"/>
              <a:buNone/>
            </a:pPr>
            <a:r>
              <a:t/>
            </a:r>
            <a:endParaRPr/>
          </a:p>
        </p:txBody>
      </p:sp>
      <p:sp>
        <p:nvSpPr>
          <p:cNvPr id="151" name="Google Shape;151;p4"/>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152" name="Google Shape;152;p4"/>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5"/>
          <p:cNvSpPr txBox="1"/>
          <p:nvPr>
            <p:ph type="title"/>
          </p:nvPr>
        </p:nvSpPr>
        <p:spPr>
          <a:xfrm>
            <a:off x="1068388" y="303858"/>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latin typeface="Bebas Neue"/>
                <a:ea typeface="Bebas Neue"/>
                <a:cs typeface="Bebas Neue"/>
                <a:sym typeface="Bebas Neue"/>
              </a:rPr>
              <a:t>Introductions</a:t>
            </a:r>
            <a:endParaRPr>
              <a:solidFill>
                <a:schemeClr val="accent1"/>
              </a:solidFill>
              <a:latin typeface="Bebas Neue"/>
              <a:ea typeface="Bebas Neue"/>
              <a:cs typeface="Bebas Neue"/>
              <a:sym typeface="Bebas Neue"/>
            </a:endParaRPr>
          </a:p>
        </p:txBody>
      </p:sp>
      <p:sp>
        <p:nvSpPr>
          <p:cNvPr id="159" name="Google Shape;159;p5"/>
          <p:cNvSpPr txBox="1"/>
          <p:nvPr>
            <p:ph idx="1" type="body"/>
          </p:nvPr>
        </p:nvSpPr>
        <p:spPr>
          <a:xfrm>
            <a:off x="1068400" y="1981200"/>
            <a:ext cx="6551700" cy="3587100"/>
          </a:xfrm>
          <a:prstGeom prst="rect">
            <a:avLst/>
          </a:prstGeom>
          <a:noFill/>
          <a:ln>
            <a:noFill/>
          </a:ln>
        </p:spPr>
        <p:txBody>
          <a:bodyPr anchorCtr="0" anchor="ctr" bIns="45700" lIns="0" spcFirstLastPara="1" rIns="0" wrap="square" tIns="45700">
            <a:normAutofit/>
          </a:bodyPr>
          <a:lstStyle/>
          <a:p>
            <a:pPr indent="0" lvl="0" marL="91440" rtl="0" algn="l">
              <a:lnSpc>
                <a:spcPct val="90000"/>
              </a:lnSpc>
              <a:spcBef>
                <a:spcPts val="0"/>
              </a:spcBef>
              <a:spcAft>
                <a:spcPts val="0"/>
              </a:spcAft>
              <a:buNone/>
            </a:pPr>
            <a:r>
              <a:rPr lang="en-US" sz="2400"/>
              <a:t>Please tell us:</a:t>
            </a:r>
            <a:endParaRPr sz="2400"/>
          </a:p>
          <a:p>
            <a:pPr indent="0" lvl="0" marL="91440" rtl="0" algn="l">
              <a:lnSpc>
                <a:spcPct val="90000"/>
              </a:lnSpc>
              <a:spcBef>
                <a:spcPts val="0"/>
              </a:spcBef>
              <a:spcAft>
                <a:spcPts val="0"/>
              </a:spcAft>
              <a:buNone/>
            </a:pPr>
            <a:r>
              <a:t/>
            </a:r>
            <a:endParaRPr sz="2400"/>
          </a:p>
          <a:p>
            <a:pPr indent="-152400" lvl="0" marL="91440" rtl="0" algn="l">
              <a:lnSpc>
                <a:spcPct val="90000"/>
              </a:lnSpc>
              <a:spcBef>
                <a:spcPts val="0"/>
              </a:spcBef>
              <a:spcAft>
                <a:spcPts val="0"/>
              </a:spcAft>
              <a:buSzPts val="2400"/>
              <a:buFont typeface="Arial"/>
              <a:buChar char="•"/>
            </a:pPr>
            <a:r>
              <a:rPr lang="en-US" sz="2400"/>
              <a:t> Your preferred name</a:t>
            </a:r>
            <a:endParaRPr/>
          </a:p>
          <a:p>
            <a:pPr indent="-152400" lvl="0" marL="91440" rtl="0" algn="l">
              <a:lnSpc>
                <a:spcPct val="90000"/>
              </a:lnSpc>
              <a:spcBef>
                <a:spcPts val="1400"/>
              </a:spcBef>
              <a:spcAft>
                <a:spcPts val="0"/>
              </a:spcAft>
              <a:buSzPts val="2400"/>
              <a:buFont typeface="Arial"/>
              <a:buChar char="•"/>
            </a:pPr>
            <a:r>
              <a:rPr lang="en-US" sz="2400"/>
              <a:t> How you would like to be referred to</a:t>
            </a:r>
            <a:endParaRPr sz="2400"/>
          </a:p>
          <a:p>
            <a:pPr indent="-152400" lvl="0" marL="91440" rtl="0" algn="l">
              <a:lnSpc>
                <a:spcPct val="100000"/>
              </a:lnSpc>
              <a:spcBef>
                <a:spcPts val="1400"/>
              </a:spcBef>
              <a:spcAft>
                <a:spcPts val="0"/>
              </a:spcAft>
              <a:buSzPts val="2400"/>
              <a:buFont typeface="Arial"/>
              <a:buChar char="•"/>
            </a:pPr>
            <a:r>
              <a:rPr lang="en-US" sz="2400"/>
              <a:t> Where you are from</a:t>
            </a:r>
            <a:endParaRPr/>
          </a:p>
          <a:p>
            <a:pPr indent="-152400" lvl="0" marL="91440" rtl="0" algn="l">
              <a:lnSpc>
                <a:spcPct val="90000"/>
              </a:lnSpc>
              <a:spcBef>
                <a:spcPts val="1400"/>
              </a:spcBef>
              <a:spcAft>
                <a:spcPts val="0"/>
              </a:spcAft>
              <a:buSzPts val="2400"/>
              <a:buFont typeface="Arial"/>
              <a:buChar char="•"/>
            </a:pPr>
            <a:r>
              <a:rPr lang="en-US" sz="2400"/>
              <a:t> Why you are interested in attending these workshops</a:t>
            </a:r>
            <a:endParaRPr sz="2400"/>
          </a:p>
        </p:txBody>
      </p:sp>
      <p:sp>
        <p:nvSpPr>
          <p:cNvPr id="160" name="Google Shape;160;p5"/>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161" name="Google Shape;161;p5"/>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2" name="Google Shape;162;p5"/>
          <p:cNvSpPr txBox="1"/>
          <p:nvPr/>
        </p:nvSpPr>
        <p:spPr>
          <a:xfrm>
            <a:off x="7431898" y="2997927"/>
            <a:ext cx="10058401" cy="3298422"/>
          </a:xfrm>
          <a:prstGeom prst="rect">
            <a:avLst/>
          </a:prstGeom>
          <a:noFill/>
          <a:ln>
            <a:noFill/>
          </a:ln>
        </p:spPr>
        <p:txBody>
          <a:bodyPr anchorCtr="0" anchor="ctr" bIns="45700" lIns="0" spcFirstLastPara="1" rIns="0" wrap="square" tIns="45700">
            <a:normAutofit/>
          </a:bodyPr>
          <a:lstStyle/>
          <a:p>
            <a:pPr indent="0" lvl="0" marL="0" marR="0" rtl="0" algn="l">
              <a:lnSpc>
                <a:spcPct val="90000"/>
              </a:lnSpc>
              <a:spcBef>
                <a:spcPts val="0"/>
              </a:spcBef>
              <a:spcAft>
                <a:spcPts val="0"/>
              </a:spcAft>
              <a:buClr>
                <a:schemeClr val="accent1"/>
              </a:buClr>
              <a:buSzPts val="2400"/>
              <a:buFont typeface="Calibri"/>
              <a:buNone/>
            </a:pPr>
            <a:r>
              <a:t/>
            </a:r>
            <a:endParaRPr b="0" i="0" sz="2400" u="none" cap="none" strike="noStrike">
              <a:solidFill>
                <a:srgbClr val="3F3F3F"/>
              </a:solidFill>
              <a:latin typeface="Arial"/>
              <a:ea typeface="Arial"/>
              <a:cs typeface="Arial"/>
              <a:sym typeface="Arial"/>
            </a:endParaRPr>
          </a:p>
        </p:txBody>
      </p:sp>
      <p:pic>
        <p:nvPicPr>
          <p:cNvPr descr="Amazon.com : Saurus Hello My Name Is Stickers, 200 Per Pack, 100 Sheets,  Blue, 2 Labels Per Sheet : Office Products" id="163" name="Google Shape;163;p5"/>
          <p:cNvPicPr preferRelativeResize="0"/>
          <p:nvPr/>
        </p:nvPicPr>
        <p:blipFill rotWithShape="1">
          <a:blip r:embed="rId3">
            <a:alphaModFix/>
          </a:blip>
          <a:srcRect b="0" l="0" r="0" t="0"/>
          <a:stretch/>
        </p:blipFill>
        <p:spPr>
          <a:xfrm>
            <a:off x="7928520" y="2627441"/>
            <a:ext cx="3381375" cy="22098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6"/>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Zoom Etiquette </a:t>
            </a:r>
            <a:endParaRPr>
              <a:solidFill>
                <a:schemeClr val="accent1"/>
              </a:solidFill>
            </a:endParaRPr>
          </a:p>
        </p:txBody>
      </p:sp>
      <p:sp>
        <p:nvSpPr>
          <p:cNvPr id="169" name="Google Shape;169;p6"/>
          <p:cNvSpPr txBox="1"/>
          <p:nvPr>
            <p:ph idx="1" type="body"/>
          </p:nvPr>
        </p:nvSpPr>
        <p:spPr>
          <a:xfrm>
            <a:off x="1186249" y="2096219"/>
            <a:ext cx="4555332" cy="3648973"/>
          </a:xfrm>
          <a:prstGeom prst="rect">
            <a:avLst/>
          </a:prstGeom>
          <a:noFill/>
          <a:ln>
            <a:noFill/>
          </a:ln>
        </p:spPr>
        <p:txBody>
          <a:bodyPr anchorCtr="0" anchor="t" bIns="45700" lIns="0" spcFirstLastPara="1" rIns="0" wrap="square" tIns="45700">
            <a:normAutofit lnSpcReduction="10000"/>
          </a:bodyPr>
          <a:lstStyle/>
          <a:p>
            <a:pPr indent="-152400" lvl="0" marL="91440" rtl="0" algn="l">
              <a:lnSpc>
                <a:spcPct val="90000"/>
              </a:lnSpc>
              <a:spcBef>
                <a:spcPts val="0"/>
              </a:spcBef>
              <a:spcAft>
                <a:spcPts val="0"/>
              </a:spcAft>
              <a:buSzPts val="2400"/>
              <a:buFont typeface="Arial"/>
              <a:buChar char="•"/>
            </a:pPr>
            <a:r>
              <a:rPr lang="en-US" sz="2400"/>
              <a:t> Mute your microphone when not speaking</a:t>
            </a:r>
            <a:endParaRPr/>
          </a:p>
          <a:p>
            <a:pPr indent="-152400" lvl="0" marL="91440" rtl="0" algn="l">
              <a:lnSpc>
                <a:spcPct val="90000"/>
              </a:lnSpc>
              <a:spcBef>
                <a:spcPts val="1400"/>
              </a:spcBef>
              <a:spcAft>
                <a:spcPts val="0"/>
              </a:spcAft>
              <a:buSzPts val="2400"/>
              <a:buFont typeface="Arial"/>
              <a:buChar char="•"/>
            </a:pPr>
            <a:r>
              <a:rPr lang="en-US" sz="2400"/>
              <a:t> Stay on video as much as you can</a:t>
            </a:r>
            <a:endParaRPr/>
          </a:p>
          <a:p>
            <a:pPr indent="-152400" lvl="0" marL="91440" rtl="0" algn="l">
              <a:lnSpc>
                <a:spcPct val="90000"/>
              </a:lnSpc>
              <a:spcBef>
                <a:spcPts val="1400"/>
              </a:spcBef>
              <a:spcAft>
                <a:spcPts val="0"/>
              </a:spcAft>
              <a:buSzPts val="2400"/>
              <a:buFont typeface="Arial"/>
              <a:buChar char="•"/>
            </a:pPr>
            <a:r>
              <a:rPr lang="en-US" sz="2400"/>
              <a:t> Use the chat at any time to make comments and ask questions</a:t>
            </a:r>
            <a:endParaRPr/>
          </a:p>
          <a:p>
            <a:pPr indent="-152400" lvl="0" marL="91440" rtl="0" algn="l">
              <a:lnSpc>
                <a:spcPct val="90000"/>
              </a:lnSpc>
              <a:spcBef>
                <a:spcPts val="1400"/>
              </a:spcBef>
              <a:spcAft>
                <a:spcPts val="0"/>
              </a:spcAft>
              <a:buSzPts val="2400"/>
              <a:buFont typeface="Arial"/>
              <a:buChar char="•"/>
            </a:pPr>
            <a:r>
              <a:rPr lang="en-US" sz="2400"/>
              <a:t> Use the “raise hand” function</a:t>
            </a:r>
            <a:endParaRPr/>
          </a:p>
          <a:p>
            <a:pPr indent="-152400" lvl="0" marL="91440" rtl="0" algn="l">
              <a:lnSpc>
                <a:spcPct val="90000"/>
              </a:lnSpc>
              <a:spcBef>
                <a:spcPts val="1400"/>
              </a:spcBef>
              <a:spcAft>
                <a:spcPts val="0"/>
              </a:spcAft>
              <a:buSzPts val="2400"/>
              <a:buFont typeface="Arial"/>
              <a:buChar char="•"/>
            </a:pPr>
            <a:r>
              <a:rPr lang="en-US" sz="2400"/>
              <a:t> Headphones recommended</a:t>
            </a:r>
            <a:endParaRPr/>
          </a:p>
          <a:p>
            <a:pPr indent="0" lvl="0" marL="91440" rtl="0" algn="l">
              <a:lnSpc>
                <a:spcPct val="90000"/>
              </a:lnSpc>
              <a:spcBef>
                <a:spcPts val="1400"/>
              </a:spcBef>
              <a:spcAft>
                <a:spcPts val="0"/>
              </a:spcAft>
              <a:buSzPts val="2400"/>
              <a:buFont typeface="Noto Sans Symbols"/>
              <a:buNone/>
            </a:pPr>
            <a:r>
              <a:t/>
            </a:r>
            <a:endParaRPr sz="2400"/>
          </a:p>
          <a:p>
            <a:pPr indent="0" lvl="0" marL="91440" rtl="0" algn="l">
              <a:lnSpc>
                <a:spcPct val="90000"/>
              </a:lnSpc>
              <a:spcBef>
                <a:spcPts val="1400"/>
              </a:spcBef>
              <a:spcAft>
                <a:spcPts val="0"/>
              </a:spcAft>
              <a:buSzPts val="2000"/>
              <a:buFont typeface="Noto Sans Symbols"/>
              <a:buNone/>
            </a:pPr>
            <a:r>
              <a:t/>
            </a:r>
            <a:endParaRPr/>
          </a:p>
        </p:txBody>
      </p:sp>
      <p:sp>
        <p:nvSpPr>
          <p:cNvPr id="170" name="Google Shape;170;p6"/>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171" name="Google Shape;171;p6"/>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72" name="Google Shape;172;p6"/>
          <p:cNvPicPr preferRelativeResize="0"/>
          <p:nvPr/>
        </p:nvPicPr>
        <p:blipFill rotWithShape="1">
          <a:blip r:embed="rId3">
            <a:alphaModFix/>
          </a:blip>
          <a:srcRect b="0" l="0" r="0" t="0"/>
          <a:stretch/>
        </p:blipFill>
        <p:spPr>
          <a:xfrm>
            <a:off x="5993111" y="1836454"/>
            <a:ext cx="5580881" cy="390873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7"/>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cap="none">
                <a:solidFill>
                  <a:schemeClr val="accent1"/>
                </a:solidFill>
              </a:rPr>
              <a:t>G</a:t>
            </a:r>
            <a:r>
              <a:rPr lang="en-US">
                <a:solidFill>
                  <a:schemeClr val="accent1"/>
                </a:solidFill>
              </a:rPr>
              <a:t>round Rules</a:t>
            </a:r>
            <a:r>
              <a:rPr lang="en-US" cap="none">
                <a:solidFill>
                  <a:schemeClr val="accent1"/>
                </a:solidFill>
              </a:rPr>
              <a:t>:</a:t>
            </a:r>
            <a:endParaRPr cap="none">
              <a:solidFill>
                <a:schemeClr val="accent1"/>
              </a:solidFill>
            </a:endParaRPr>
          </a:p>
        </p:txBody>
      </p:sp>
      <p:sp>
        <p:nvSpPr>
          <p:cNvPr id="178" name="Google Shape;178;p7"/>
          <p:cNvSpPr txBox="1"/>
          <p:nvPr>
            <p:ph idx="1" type="body"/>
          </p:nvPr>
        </p:nvSpPr>
        <p:spPr>
          <a:xfrm>
            <a:off x="1097279" y="1845734"/>
            <a:ext cx="10058401" cy="402336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0"/>
              </a:spcBef>
              <a:spcAft>
                <a:spcPts val="0"/>
              </a:spcAft>
              <a:buSzPts val="2000"/>
              <a:buNone/>
            </a:pPr>
            <a:r>
              <a:rPr b="1" lang="en-US">
                <a:solidFill>
                  <a:schemeClr val="dk2"/>
                </a:solidFill>
              </a:rPr>
              <a:t>Listen</a:t>
            </a:r>
            <a:r>
              <a:rPr lang="en-US">
                <a:solidFill>
                  <a:schemeClr val="dk2"/>
                </a:solidFill>
              </a:rPr>
              <a:t>: </a:t>
            </a:r>
            <a:r>
              <a:rPr lang="en-US">
                <a:solidFill>
                  <a:schemeClr val="dk1"/>
                </a:solidFill>
              </a:rPr>
              <a:t>Listen carefully to other speakers and to your own reactions.</a:t>
            </a:r>
            <a:endParaRPr/>
          </a:p>
          <a:p>
            <a:pPr indent="0" lvl="0" marL="0" rtl="0" algn="l">
              <a:lnSpc>
                <a:spcPct val="90000"/>
              </a:lnSpc>
              <a:spcBef>
                <a:spcPts val="1400"/>
              </a:spcBef>
              <a:spcAft>
                <a:spcPts val="0"/>
              </a:spcAft>
              <a:buSzPts val="2000"/>
              <a:buNone/>
            </a:pPr>
            <a:r>
              <a:rPr b="1" lang="en-US">
                <a:solidFill>
                  <a:schemeClr val="dk2"/>
                </a:solidFill>
              </a:rPr>
              <a:t>Respect</a:t>
            </a:r>
            <a:r>
              <a:rPr lang="en-US">
                <a:solidFill>
                  <a:schemeClr val="dk2"/>
                </a:solidFill>
              </a:rPr>
              <a:t>: </a:t>
            </a:r>
            <a:r>
              <a:rPr lang="en-US">
                <a:solidFill>
                  <a:schemeClr val="dk1"/>
                </a:solidFill>
              </a:rPr>
              <a:t>Accept the validity of another point of view, even if you disagree.</a:t>
            </a:r>
            <a:endParaRPr/>
          </a:p>
          <a:p>
            <a:pPr indent="0" lvl="0" marL="0" rtl="0" algn="l">
              <a:lnSpc>
                <a:spcPct val="90000"/>
              </a:lnSpc>
              <a:spcBef>
                <a:spcPts val="1400"/>
              </a:spcBef>
              <a:spcAft>
                <a:spcPts val="0"/>
              </a:spcAft>
              <a:buSzPts val="2000"/>
              <a:buNone/>
            </a:pPr>
            <a:r>
              <a:rPr b="1" lang="en-US">
                <a:solidFill>
                  <a:schemeClr val="dk2"/>
                </a:solidFill>
              </a:rPr>
              <a:t>Suspend judgment</a:t>
            </a:r>
            <a:r>
              <a:rPr lang="en-US">
                <a:solidFill>
                  <a:schemeClr val="dk2"/>
                </a:solidFill>
              </a:rPr>
              <a:t>: </a:t>
            </a:r>
            <a:r>
              <a:rPr lang="en-US">
                <a:solidFill>
                  <a:schemeClr val="dk1"/>
                </a:solidFill>
              </a:rPr>
              <a:t>Approach other people’s opinions with an open mind.</a:t>
            </a:r>
            <a:endParaRPr/>
          </a:p>
          <a:p>
            <a:pPr indent="0" lvl="0" marL="0" rtl="0" algn="l">
              <a:lnSpc>
                <a:spcPct val="90000"/>
              </a:lnSpc>
              <a:spcBef>
                <a:spcPts val="1400"/>
              </a:spcBef>
              <a:spcAft>
                <a:spcPts val="0"/>
              </a:spcAft>
              <a:buSzPts val="2000"/>
              <a:buNone/>
            </a:pPr>
            <a:r>
              <a:rPr b="1" lang="en-US">
                <a:solidFill>
                  <a:schemeClr val="dk2"/>
                </a:solidFill>
              </a:rPr>
              <a:t>Speak up</a:t>
            </a:r>
            <a:r>
              <a:rPr lang="en-US">
                <a:solidFill>
                  <a:schemeClr val="dk2"/>
                </a:solidFill>
              </a:rPr>
              <a:t>: </a:t>
            </a:r>
            <a:r>
              <a:rPr lang="en-US"/>
              <a:t>Share your views fully and honestly with everyone</a:t>
            </a:r>
            <a:endParaRPr/>
          </a:p>
          <a:p>
            <a:pPr indent="0" lvl="0" marL="0" rtl="0" algn="l">
              <a:lnSpc>
                <a:spcPct val="90000"/>
              </a:lnSpc>
              <a:spcBef>
                <a:spcPts val="1400"/>
              </a:spcBef>
              <a:spcAft>
                <a:spcPts val="0"/>
              </a:spcAft>
              <a:buSzPts val="2000"/>
              <a:buNone/>
            </a:pPr>
            <a:r>
              <a:rPr b="1" lang="en-US">
                <a:solidFill>
                  <a:schemeClr val="dk1"/>
                </a:solidFill>
              </a:rPr>
              <a:t>Above all,</a:t>
            </a:r>
            <a:r>
              <a:rPr lang="en-US">
                <a:solidFill>
                  <a:schemeClr val="dk1"/>
                </a:solidFill>
              </a:rPr>
              <a:t> we want you to: </a:t>
            </a:r>
            <a:endParaRPr/>
          </a:p>
          <a:p>
            <a:pPr indent="-182880" lvl="1" marL="384048" rtl="0" algn="l">
              <a:lnSpc>
                <a:spcPct val="90000"/>
              </a:lnSpc>
              <a:spcBef>
                <a:spcPts val="400"/>
              </a:spcBef>
              <a:spcAft>
                <a:spcPts val="0"/>
              </a:spcAft>
              <a:buSzPts val="1800"/>
              <a:buFont typeface="Noto Sans Symbols"/>
              <a:buChar char="▪"/>
            </a:pPr>
            <a:r>
              <a:rPr lang="en-US">
                <a:solidFill>
                  <a:schemeClr val="accent1"/>
                </a:solidFill>
              </a:rPr>
              <a:t> </a:t>
            </a:r>
            <a:r>
              <a:rPr lang="en-US">
                <a:solidFill>
                  <a:schemeClr val="dk1"/>
                </a:solidFill>
              </a:rPr>
              <a:t>Feel comfortable sharing your thoughts and experiences;</a:t>
            </a:r>
            <a:endParaRPr/>
          </a:p>
          <a:p>
            <a:pPr indent="-182880" lvl="1" marL="384048" rtl="0" algn="l">
              <a:lnSpc>
                <a:spcPct val="90000"/>
              </a:lnSpc>
              <a:spcBef>
                <a:spcPts val="600"/>
              </a:spcBef>
              <a:spcAft>
                <a:spcPts val="0"/>
              </a:spcAft>
              <a:buSzPts val="1800"/>
              <a:buFont typeface="Noto Sans Symbols"/>
              <a:buChar char="▪"/>
            </a:pPr>
            <a:r>
              <a:rPr lang="en-US">
                <a:solidFill>
                  <a:schemeClr val="dk1"/>
                </a:solidFill>
              </a:rPr>
              <a:t> Ask questions at any time;</a:t>
            </a:r>
            <a:endParaRPr/>
          </a:p>
          <a:p>
            <a:pPr indent="-182880" lvl="1" marL="384048" rtl="0" algn="l">
              <a:lnSpc>
                <a:spcPct val="90000"/>
              </a:lnSpc>
              <a:spcBef>
                <a:spcPts val="600"/>
              </a:spcBef>
              <a:spcAft>
                <a:spcPts val="0"/>
              </a:spcAft>
              <a:buSzPts val="1800"/>
              <a:buFont typeface="Noto Sans Symbols"/>
              <a:buChar char="▪"/>
            </a:pPr>
            <a:r>
              <a:rPr lang="en-US">
                <a:solidFill>
                  <a:schemeClr val="dk1"/>
                </a:solidFill>
              </a:rPr>
              <a:t> Be kind to yourself and others.</a:t>
            </a:r>
            <a:endParaRPr>
              <a:solidFill>
                <a:schemeClr val="dk1"/>
              </a:solidFill>
            </a:endParaRPr>
          </a:p>
        </p:txBody>
      </p:sp>
      <p:pic>
        <p:nvPicPr>
          <p:cNvPr id="179" name="Google Shape;179;p7"/>
          <p:cNvPicPr preferRelativeResize="0"/>
          <p:nvPr/>
        </p:nvPicPr>
        <p:blipFill rotWithShape="1">
          <a:blip r:embed="rId3">
            <a:alphaModFix/>
          </a:blip>
          <a:srcRect b="0" l="0" r="0" t="0"/>
          <a:stretch/>
        </p:blipFill>
        <p:spPr>
          <a:xfrm>
            <a:off x="8867188" y="3175687"/>
            <a:ext cx="2498195" cy="2303891"/>
          </a:xfrm>
          <a:prstGeom prst="rect">
            <a:avLst/>
          </a:prstGeom>
          <a:noFill/>
          <a:ln>
            <a:noFill/>
          </a:ln>
        </p:spPr>
      </p:pic>
      <p:sp>
        <p:nvSpPr>
          <p:cNvPr id="180" name="Google Shape;180;p7"/>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181" name="Google Shape;181;p7"/>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8"/>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rPr>
              <a:t>Course Goals:</a:t>
            </a:r>
            <a:endParaRPr>
              <a:solidFill>
                <a:schemeClr val="accent1"/>
              </a:solidFill>
            </a:endParaRPr>
          </a:p>
        </p:txBody>
      </p:sp>
      <p:sp>
        <p:nvSpPr>
          <p:cNvPr id="187" name="Google Shape;187;p8"/>
          <p:cNvSpPr txBox="1"/>
          <p:nvPr>
            <p:ph idx="1" type="body"/>
          </p:nvPr>
        </p:nvSpPr>
        <p:spPr>
          <a:xfrm>
            <a:off x="905894" y="1856366"/>
            <a:ext cx="7834070" cy="4204191"/>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0"/>
              </a:spcBef>
              <a:spcAft>
                <a:spcPts val="0"/>
              </a:spcAft>
              <a:buSzPts val="2000"/>
              <a:buNone/>
            </a:pPr>
            <a:r>
              <a:rPr b="1" lang="en-US">
                <a:solidFill>
                  <a:schemeClr val="dk2"/>
                </a:solidFill>
              </a:rPr>
              <a:t>New knowledge &amp; skills: </a:t>
            </a:r>
            <a:r>
              <a:rPr lang="en-US"/>
              <a:t>Participants will leave the course with increased knowledge and improved skills relating to money and finances.</a:t>
            </a:r>
            <a:endParaRPr/>
          </a:p>
          <a:p>
            <a:pPr indent="0" lvl="0" marL="0" rtl="0" algn="l">
              <a:lnSpc>
                <a:spcPct val="90000"/>
              </a:lnSpc>
              <a:spcBef>
                <a:spcPts val="1400"/>
              </a:spcBef>
              <a:spcAft>
                <a:spcPts val="0"/>
              </a:spcAft>
              <a:buSzPts val="2000"/>
              <a:buNone/>
            </a:pPr>
            <a:r>
              <a:rPr b="1" lang="en-US">
                <a:solidFill>
                  <a:schemeClr val="dk2"/>
                </a:solidFill>
              </a:rPr>
              <a:t>Confidence: </a:t>
            </a:r>
            <a:r>
              <a:rPr lang="en-US"/>
              <a:t>Participants will have greater confidence handling their finances.</a:t>
            </a:r>
            <a:endParaRPr/>
          </a:p>
          <a:p>
            <a:pPr indent="0" lvl="0" marL="0" rtl="0" algn="l">
              <a:lnSpc>
                <a:spcPct val="90000"/>
              </a:lnSpc>
              <a:spcBef>
                <a:spcPts val="1400"/>
              </a:spcBef>
              <a:spcAft>
                <a:spcPts val="0"/>
              </a:spcAft>
              <a:buSzPts val="2000"/>
              <a:buNone/>
            </a:pPr>
            <a:r>
              <a:rPr b="1" lang="en-US">
                <a:solidFill>
                  <a:schemeClr val="dk2"/>
                </a:solidFill>
              </a:rPr>
              <a:t>Financial goals &amp; a plan to achieve them: </a:t>
            </a:r>
            <a:r>
              <a:rPr lang="en-US"/>
              <a:t>Participants will have healthy financial goals and habits and will be able to question and reflect on their current financial situation so they can strategize ways to improve it. </a:t>
            </a:r>
            <a:endParaRPr/>
          </a:p>
          <a:p>
            <a:pPr indent="0" lvl="0" marL="0" rtl="0" algn="l">
              <a:lnSpc>
                <a:spcPct val="90000"/>
              </a:lnSpc>
              <a:spcBef>
                <a:spcPts val="1400"/>
              </a:spcBef>
              <a:spcAft>
                <a:spcPts val="0"/>
              </a:spcAft>
              <a:buSzPts val="2000"/>
              <a:buNone/>
            </a:pPr>
            <a:r>
              <a:rPr b="1" lang="en-US">
                <a:solidFill>
                  <a:schemeClr val="dk2"/>
                </a:solidFill>
              </a:rPr>
              <a:t>Reduced financial stress</a:t>
            </a:r>
            <a:r>
              <a:rPr b="1" lang="en-US"/>
              <a:t>: </a:t>
            </a:r>
            <a:r>
              <a:rPr lang="en-US"/>
              <a:t>Participants’ feelings of shame or hopelessness around money and financial situations are reduced as they learn new information and skills in a safe environment.</a:t>
            </a:r>
            <a:endParaRPr/>
          </a:p>
          <a:p>
            <a:pPr indent="0" lvl="0" marL="91440" rtl="0" algn="l">
              <a:lnSpc>
                <a:spcPct val="90000"/>
              </a:lnSpc>
              <a:spcBef>
                <a:spcPts val="1400"/>
              </a:spcBef>
              <a:spcAft>
                <a:spcPts val="0"/>
              </a:spcAft>
              <a:buSzPts val="2000"/>
              <a:buNone/>
            </a:pPr>
            <a:r>
              <a:t/>
            </a:r>
            <a:endParaRPr/>
          </a:p>
        </p:txBody>
      </p:sp>
      <p:pic>
        <p:nvPicPr>
          <p:cNvPr id="188" name="Google Shape;188;p8"/>
          <p:cNvPicPr preferRelativeResize="0"/>
          <p:nvPr/>
        </p:nvPicPr>
        <p:blipFill rotWithShape="1">
          <a:blip r:embed="rId3">
            <a:alphaModFix/>
          </a:blip>
          <a:srcRect b="0" l="0" r="0" t="0"/>
          <a:stretch/>
        </p:blipFill>
        <p:spPr>
          <a:xfrm>
            <a:off x="8739964" y="2700669"/>
            <a:ext cx="3029292" cy="2015856"/>
          </a:xfrm>
          <a:prstGeom prst="rect">
            <a:avLst/>
          </a:prstGeom>
          <a:noFill/>
          <a:ln>
            <a:noFill/>
          </a:ln>
        </p:spPr>
      </p:pic>
      <p:sp>
        <p:nvSpPr>
          <p:cNvPr id="189" name="Google Shape;189;p8"/>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190" name="Google Shape;190;p8"/>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9"/>
          <p:cNvSpPr txBox="1"/>
          <p:nvPr>
            <p:ph type="title"/>
          </p:nvPr>
        </p:nvSpPr>
        <p:spPr>
          <a:xfrm>
            <a:off x="1097280" y="286605"/>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accent1"/>
              </a:buClr>
              <a:buSzPts val="4800"/>
              <a:buFont typeface="Bebas Neue"/>
              <a:buNone/>
            </a:pPr>
            <a:r>
              <a:rPr lang="en-US">
                <a:solidFill>
                  <a:schemeClr val="accent1"/>
                </a:solidFill>
                <a:latin typeface="Bebas Neue"/>
                <a:ea typeface="Bebas Neue"/>
                <a:cs typeface="Bebas Neue"/>
                <a:sym typeface="Bebas Neue"/>
              </a:rPr>
              <a:t>Expectations for Participants:</a:t>
            </a:r>
            <a:endParaRPr>
              <a:solidFill>
                <a:schemeClr val="accent1"/>
              </a:solidFill>
              <a:latin typeface="Bebas Neue"/>
              <a:ea typeface="Bebas Neue"/>
              <a:cs typeface="Bebas Neue"/>
              <a:sym typeface="Bebas Neue"/>
            </a:endParaRPr>
          </a:p>
        </p:txBody>
      </p:sp>
      <p:sp>
        <p:nvSpPr>
          <p:cNvPr id="197" name="Google Shape;197;p9"/>
          <p:cNvSpPr txBox="1"/>
          <p:nvPr>
            <p:ph idx="1" type="body"/>
          </p:nvPr>
        </p:nvSpPr>
        <p:spPr>
          <a:xfrm>
            <a:off x="1097280" y="1845734"/>
            <a:ext cx="6662764" cy="4023360"/>
          </a:xfrm>
          <a:prstGeom prst="rect">
            <a:avLst/>
          </a:prstGeom>
          <a:noFill/>
          <a:ln>
            <a:noFill/>
          </a:ln>
        </p:spPr>
        <p:txBody>
          <a:bodyPr anchorCtr="0" anchor="ctr" bIns="45700" lIns="0" spcFirstLastPara="1" rIns="0" wrap="square" tIns="45700">
            <a:noAutofit/>
          </a:bodyPr>
          <a:lstStyle/>
          <a:p>
            <a:pPr indent="-457200" lvl="0" marL="457200" rtl="0" algn="l">
              <a:lnSpc>
                <a:spcPct val="90000"/>
              </a:lnSpc>
              <a:spcBef>
                <a:spcPts val="0"/>
              </a:spcBef>
              <a:spcAft>
                <a:spcPts val="0"/>
              </a:spcAft>
              <a:buSzPts val="2400"/>
              <a:buFont typeface="Calibri"/>
              <a:buAutoNum type="arabicPeriod"/>
            </a:pPr>
            <a:r>
              <a:rPr lang="en-US" sz="2400"/>
              <a:t>Please turn off or silence your cell phones</a:t>
            </a:r>
            <a:endParaRPr sz="2400" u="sng"/>
          </a:p>
          <a:p>
            <a:pPr indent="-457200" lvl="0" marL="457200" rtl="0" algn="l">
              <a:lnSpc>
                <a:spcPct val="90000"/>
              </a:lnSpc>
              <a:spcBef>
                <a:spcPts val="1400"/>
              </a:spcBef>
              <a:spcAft>
                <a:spcPts val="0"/>
              </a:spcAft>
              <a:buSzPts val="2400"/>
              <a:buFont typeface="Calibri"/>
              <a:buAutoNum type="arabicPeriod"/>
            </a:pPr>
            <a:r>
              <a:rPr lang="en-US" sz="2400"/>
              <a:t>Please be on time for the class and return from breaks and on time</a:t>
            </a:r>
            <a:endParaRPr/>
          </a:p>
          <a:p>
            <a:pPr indent="-457200" lvl="0" marL="457200" rtl="0" algn="l">
              <a:lnSpc>
                <a:spcPct val="90000"/>
              </a:lnSpc>
              <a:spcBef>
                <a:spcPts val="1400"/>
              </a:spcBef>
              <a:spcAft>
                <a:spcPts val="0"/>
              </a:spcAft>
              <a:buSzPts val="2400"/>
              <a:buFont typeface="Calibri"/>
              <a:buAutoNum type="arabicPeriod"/>
            </a:pPr>
            <a:r>
              <a:rPr lang="en-US" sz="2400"/>
              <a:t>If you are going to be late or are unable to attend, please notify the facilitator(s) via phone or email as soon as possible.</a:t>
            </a:r>
            <a:endParaRPr/>
          </a:p>
          <a:p>
            <a:pPr indent="-457200" lvl="0" marL="457200" rtl="0" algn="l">
              <a:lnSpc>
                <a:spcPct val="90000"/>
              </a:lnSpc>
              <a:spcBef>
                <a:spcPts val="1400"/>
              </a:spcBef>
              <a:spcAft>
                <a:spcPts val="0"/>
              </a:spcAft>
              <a:buSzPts val="2400"/>
              <a:buFont typeface="Calibri"/>
              <a:buAutoNum type="arabicPeriod"/>
            </a:pPr>
            <a:r>
              <a:rPr lang="en-US" sz="2400"/>
              <a:t>Participation in group discussion is an important part of the learning process. </a:t>
            </a:r>
            <a:endParaRPr/>
          </a:p>
          <a:p>
            <a:pPr indent="-457200" lvl="0" marL="457200" rtl="0" algn="l">
              <a:lnSpc>
                <a:spcPct val="90000"/>
              </a:lnSpc>
              <a:spcBef>
                <a:spcPts val="1400"/>
              </a:spcBef>
              <a:spcAft>
                <a:spcPts val="0"/>
              </a:spcAft>
              <a:buSzPts val="2400"/>
              <a:buFont typeface="Calibri"/>
              <a:buAutoNum type="arabicPeriod"/>
            </a:pPr>
            <a:r>
              <a:rPr lang="en-US" sz="2400"/>
              <a:t>Please respect others at all times and during all interactions.</a:t>
            </a:r>
            <a:endParaRPr/>
          </a:p>
        </p:txBody>
      </p:sp>
      <p:sp>
        <p:nvSpPr>
          <p:cNvPr id="198" name="Google Shape;198;p9"/>
          <p:cNvSpPr txBox="1"/>
          <p:nvPr>
            <p:ph idx="11" type="ftr"/>
          </p:nvPr>
        </p:nvSpPr>
        <p:spPr>
          <a:xfrm>
            <a:off x="3686186" y="6459787"/>
            <a:ext cx="4822804"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MENTAL HEALTH &amp; ADDICTION ASSOCIATION OF OREGON</a:t>
            </a:r>
            <a:endParaRPr/>
          </a:p>
        </p:txBody>
      </p:sp>
      <p:sp>
        <p:nvSpPr>
          <p:cNvPr id="199" name="Google Shape;199;p9"/>
          <p:cNvSpPr txBox="1"/>
          <p:nvPr>
            <p:ph idx="12" type="sldNum"/>
          </p:nvPr>
        </p:nvSpPr>
        <p:spPr>
          <a:xfrm>
            <a:off x="9900460" y="6459787"/>
            <a:ext cx="1312025"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00" name="Google Shape;200;p9"/>
          <p:cNvPicPr preferRelativeResize="0"/>
          <p:nvPr/>
        </p:nvPicPr>
        <p:blipFill rotWithShape="1">
          <a:blip r:embed="rId3">
            <a:alphaModFix/>
          </a:blip>
          <a:srcRect b="0" l="0" r="0" t="0"/>
          <a:stretch/>
        </p:blipFill>
        <p:spPr>
          <a:xfrm>
            <a:off x="7473454" y="2508423"/>
            <a:ext cx="4175191" cy="24423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trospect">
  <a:themeElements>
    <a:clrScheme name="Custom 1">
      <a:dk1>
        <a:srgbClr val="000000"/>
      </a:dk1>
      <a:lt1>
        <a:srgbClr val="FFFFFF"/>
      </a:lt1>
      <a:dk2>
        <a:srgbClr val="024B73"/>
      </a:dk2>
      <a:lt2>
        <a:srgbClr val="9DC541"/>
      </a:lt2>
      <a:accent1>
        <a:srgbClr val="564191"/>
      </a:accent1>
      <a:accent2>
        <a:srgbClr val="9DC541"/>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2021-11-09T00:18:20Z</dcterms:created>
  <dc:creator>MHAOLADMIN</dc:creator>
</cp:coreProperties>
</file>